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68" r:id="rId4"/>
    <p:sldId id="261" r:id="rId5"/>
    <p:sldId id="285" r:id="rId6"/>
    <p:sldId id="288" r:id="rId7"/>
    <p:sldId id="289" r:id="rId8"/>
    <p:sldId id="286" r:id="rId9"/>
    <p:sldId id="273" r:id="rId10"/>
    <p:sldId id="275" r:id="rId11"/>
    <p:sldId id="287" r:id="rId12"/>
    <p:sldId id="299" r:id="rId13"/>
    <p:sldId id="302" r:id="rId14"/>
    <p:sldId id="280" r:id="rId15"/>
    <p:sldId id="294" r:id="rId16"/>
    <p:sldId id="293" r:id="rId17"/>
    <p:sldId id="298" r:id="rId18"/>
    <p:sldId id="295" r:id="rId19"/>
    <p:sldId id="296" r:id="rId20"/>
    <p:sldId id="297" r:id="rId21"/>
    <p:sldId id="300" r:id="rId22"/>
    <p:sldId id="30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958" autoAdjust="0"/>
  </p:normalViewPr>
  <p:slideViewPr>
    <p:cSldViewPr snapToGrid="0">
      <p:cViewPr varScale="1">
        <p:scale>
          <a:sx n="63" d="100"/>
          <a:sy n="63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95B08-8EF9-4824-A38C-355353D862D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5BA39-BF4E-4B60-8817-49C39C9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5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5BA39-BF4E-4B60-8817-49C39C95AB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1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4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8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5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7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4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0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19B1-8691-4B2F-9873-741D434BCD3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03727-048A-4A89-82D7-116AD6AE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606" t="54703" b="2709"/>
          <a:stretch/>
        </p:blipFill>
        <p:spPr>
          <a:xfrm>
            <a:off x="1524000" y="0"/>
            <a:ext cx="91745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1719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Parental Alienation within the Context of Parental Child Abduction in Japan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1998" y="1930596"/>
            <a:ext cx="4905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John Gomez</a:t>
            </a:r>
          </a:p>
          <a:p>
            <a:r>
              <a:rPr lang="en-US" sz="3200" dirty="0"/>
              <a:t>Chair</a:t>
            </a:r>
            <a:endParaRPr lang="en-US" sz="3200" dirty="0" smtClean="0"/>
          </a:p>
          <a:p>
            <a:r>
              <a:rPr lang="en-US" sz="3200" dirty="0" smtClean="0"/>
              <a:t>Kizuna Child-Parent Reunion</a:t>
            </a:r>
          </a:p>
          <a:p>
            <a:r>
              <a:rPr lang="en-US" sz="3200" dirty="0" smtClean="0"/>
              <a:t>July 28, </a:t>
            </a:r>
            <a:r>
              <a:rPr lang="en-US" sz="3200" dirty="0" smtClean="0"/>
              <a:t>2016</a:t>
            </a:r>
          </a:p>
          <a:p>
            <a:r>
              <a:rPr lang="en-US" sz="3200" dirty="0" smtClean="0"/>
              <a:t>john.gomez@kizuna-cpr.org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052" y="4696120"/>
            <a:ext cx="1064456" cy="153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effect on abducted, alienated child?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change in relationship with alienated parent</a:t>
            </a: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parent, family, language ability, memory manipulated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PTSD, and host of issues: eating, sleeping, suicide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life trajectories and outcomes unless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of imprisonment and compliant or oblivious 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severely damaging and abusive to the child.</a:t>
            </a:r>
          </a:p>
          <a:p>
            <a:pPr marL="571500"/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empathy and understanding by abducting parent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/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reunited, relationship with LBP is damaged and </a:t>
            </a:r>
          </a:p>
          <a:p>
            <a:pPr marL="579438"/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to be healed. We have worked with some.</a:t>
            </a:r>
          </a:p>
          <a:p>
            <a:pPr marL="571500"/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9438"/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</a:t>
            </a:r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– a new legal precedent</a:t>
            </a:r>
            <a:endParaRPr lang="en-US" sz="4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March 29,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2016,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Yasuyuki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Watanabe,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Japanese government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and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LBP,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granted custody of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abducted daughter in Japanese family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court. </a:t>
            </a:r>
          </a:p>
          <a:p>
            <a:pPr marL="228600"/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for her to be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returned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Now on appeal in High Court.</a:t>
            </a:r>
          </a:p>
          <a:p>
            <a:pPr marL="457200" indent="-228600"/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attended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witness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supported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struggle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years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228600"/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precedent-setting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legal case.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LBP was granted custody and child ordered returned.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“friendly parent rule” was applied for the first time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228600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Trying to refute the exploitation of the voice and will of the abducted child in the appeal case now.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Hague Convention in Japan</a:t>
            </a:r>
            <a:endParaRPr lang="en-US" sz="4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the lead US Hague case now. James Cook is LBP.</a:t>
            </a:r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a Hague court return order to bring them back to US.</a:t>
            </a:r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to return children by direct enforcement of Hague court order in Japan is flawed. It may traumatize children.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Testified in US Congress on July 14 about scenario.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is odd that the longer our children are away from me the more afraid and distrustful of me they have become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66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hope. Are </a:t>
            </a:r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there yet?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Activism will eventually achieve goals and enable reunifications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outgrow psychological imprisonment and seek their alienated parent.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alienated parents and children are activists.</a:t>
            </a: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work has helped bring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domestic changes in Japanese law and awareness as well as bridge the two worlds. We are collaborating with activists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professionals,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 parents and children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to be done.</a:t>
            </a:r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606" t="54703" b="2709"/>
          <a:stretch/>
        </p:blipFill>
        <p:spPr>
          <a:xfrm>
            <a:off x="1524000" y="0"/>
            <a:ext cx="917456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and persuade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professional knowledge and work around the world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inform and persuade authorities 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mental health care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workers.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aim is to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reunite abducted and alienated children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their alienated parent healing them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their lives happy, whole, loving, and free.</a:t>
            </a: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052" y="4696120"/>
            <a:ext cx="1064456" cy="15381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86070" y="4280621"/>
            <a:ext cx="37197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Kizuna Child-Parent </a:t>
            </a:r>
            <a:r>
              <a:rPr lang="en-US" sz="2400" dirty="0" smtClean="0"/>
              <a:t>Reunion</a:t>
            </a:r>
          </a:p>
          <a:p>
            <a:r>
              <a:rPr lang="en-US" sz="2400" dirty="0"/>
              <a:t>john.gomez@kizuna-cpr.org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71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165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Supplemental slides after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5038" y="0"/>
            <a:ext cx="90124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201" indent="-7201" algn="ctr">
              <a:lnSpc>
                <a:spcPct val="88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5000" kern="0" dirty="0">
                <a:latin typeface="Arial" panose="020B0604020202020204" pitchFamily="34" charset="0"/>
                <a:cs typeface="Arial" panose="020B0604020202020204" pitchFamily="34" charset="0"/>
              </a:rPr>
              <a:t>Model of Japanese Family Law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85721"/>
            <a:ext cx="121920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228600">
              <a:lnSpc>
                <a:spcPct val="95000"/>
              </a:lnSpc>
              <a:buFont typeface="Arial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5 million divorces since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</a:p>
          <a:p>
            <a:pPr marL="571500">
              <a:lnSpc>
                <a:spcPct val="95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228600">
              <a:lnSpc>
                <a:spcPct val="95000"/>
              </a:lnSpc>
              <a:buFont typeface="Arial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Only sole custody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permitted; one parent loses custodial rights</a:t>
            </a:r>
          </a:p>
          <a:p>
            <a:pPr marL="571500">
              <a:lnSpc>
                <a:spcPct val="95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228600">
              <a:lnSpc>
                <a:spcPct val="95000"/>
              </a:lnSpc>
              <a:buFont typeface="Arial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Typical visitation: once a month, </a:t>
            </a:r>
            <a:endParaRPr lang="en-US" sz="3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>
              <a:lnSpc>
                <a:spcPct val="95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hours, neither frequent nor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</a:p>
          <a:p>
            <a:pPr marL="571500">
              <a:lnSpc>
                <a:spcPct val="95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228600">
              <a:lnSpc>
                <a:spcPct val="95000"/>
              </a:lnSpc>
              <a:buFont typeface="Arial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Visitation is not enforceable</a:t>
            </a:r>
          </a:p>
        </p:txBody>
      </p:sp>
    </p:spTree>
    <p:extLst>
      <p:ext uri="{BB962C8B-B14F-4D97-AF65-F5344CB8AC3E}">
        <p14:creationId xmlns:p14="http://schemas.microsoft.com/office/powerpoint/2010/main" val="16123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28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affected and involved?</a:t>
            </a:r>
          </a:p>
          <a:p>
            <a:pPr algn="ctr"/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Abductor</a:t>
            </a:r>
          </a:p>
          <a:p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Left-behind parent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(LBP) in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abduction </a:t>
            </a:r>
            <a:endParaRPr lang="en-US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alienated parent</a:t>
            </a:r>
          </a:p>
          <a:p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Abducted child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alienated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</a:p>
          <a:p>
            <a:pPr lvl="2"/>
            <a:endParaRPr lang="en-US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 due to large scale and severity of problem</a:t>
            </a:r>
          </a:p>
          <a:p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of an abductor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Psychopathology always present</a:t>
            </a: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 disorder, often BPD, mindset, cultural assimilation, depression, abusive, substance abuse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Upbringing: abused, abducted, alienated themselves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domestic violence after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abduction with no evidence</a:t>
            </a:r>
          </a:p>
          <a:p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Performs child abuse before and after abduction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to differentiate themselves from their child and needs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1748135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Manipulation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court officials, social workers, and psychological professionals in Japan who speak on behalf of child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child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 or asking child’s opinion inappropriately</a:t>
            </a: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psychological expertise theoretically and clinically in family court, and experts are needed.</a:t>
            </a: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Unaware of or uncaring about the effects of PAS.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307538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court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Roadmap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9441"/>
            <a:ext cx="12192000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 see from where I sit as Chair of Kizuna Child-Parent Reunion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in Japan for Parental Alienation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cases are there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bductor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alienation in abduction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effect on left-behind parent - LBP - alienated parent?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effect on abducted child - alienated child?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hope. Are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there yet?, The way forward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persuade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907" y="0"/>
            <a:ext cx="7539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Visitation and child support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" y="1074837"/>
            <a:ext cx="1219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Abducting parents deny access with relative impunity.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They demand child support payments, yet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deny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between abducted child and LBP.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Some LBPs are paying child support, but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not have any access to their children.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Some LBPs refuse to pay child support because they have no access to their children.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Child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loses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with one parent and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Neither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visitation, nor child support are enforceable.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9802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Clough, has located 2,300+  children in 3,000 Hague cases involving the UK since 1996.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No matter what their abductor chooses to 'name' them; 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they know EXACTLY who they are and WHERE they came from; </a:t>
            </a:r>
            <a:b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No matter who else is now in their lives, they KNOW who their Daddy is and whilst they may 	not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able to (currently) contact you; you WILL hear from them; </a:t>
            </a:r>
            <a:b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when they are of an age to 'understand' what has happened to them, they WILL find you out;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and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seek from you, the loving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father/child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relationship, they have been so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cruelly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denied; </a:t>
            </a:r>
            <a:b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when they DO find you, the 'loser' - of a future loving relationship;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of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'being allowed' to see grandchildren grow and flourish, will be their abductor. </a:t>
            </a:r>
            <a:b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Whilst she currently holds all the 'cards' in their abduction, once your children are able to see the time/love/care from you, that her actions have denied them...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my words, they'll never leave your side again. I've seen/experienced this too many times, over too many years, not to know that what I'm saying IS in yours/your children's futures...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3502" y="153681"/>
            <a:ext cx="3264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Reassurances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6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40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1520" y="3060115"/>
            <a:ext cx="10728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James Cook written testimony July 14, 2016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http://docs.house.gov/meetings/FA/FA16/20160714/105221/HHRG-114-FA16-Wstate-CookJ-20160714.pdf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"/>
            <a:ext cx="10515600" cy="10331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 see from where I sit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33144"/>
            <a:ext cx="11948160" cy="5718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parental child abduction issue in Japan for 8 years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Speak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from personal experience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Interacted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with alienated parents &amp; children from around world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Kizuna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Child-Parent Reunion NGO works to change policy, raise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support alienated children &amp; parents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from psychological discipline as well as legal, diplomatic, cultural, social, and public policy perspectives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in Japan for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Parental Alienation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Parental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child abduction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(custodial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interference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is not a crime in Japan.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Parental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child abduction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often determines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which parent gets custody after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divorce — “continuity principle.”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Abductor has free reign to alienate child against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deny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access indefinitely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penalty.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Abducting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gets custody in all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cases except now.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921" y="0"/>
            <a:ext cx="8302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Setting in Japan for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PAS - summary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6" y="921841"/>
            <a:ext cx="12192000" cy="626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mix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incidence of mental illness of any population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Along with stigma, poor mental health care, and poor awareness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---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law that is 35 years behind the times (Kramer vs Kramer)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lack of legal protection for children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---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Dysfunctional behavior &amp; abusive parenting runs amok, unchecked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child abduction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denial of access, and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alienation</a:t>
            </a:r>
          </a:p>
          <a:p>
            <a:pPr lvl="1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 no easy, straightforward remedy at this time.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660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cases are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internationally?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16183"/>
            <a:ext cx="12192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6125" indent="-395288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children abducted from US to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Japan since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</a:p>
          <a:p>
            <a:pPr marL="571500">
              <a:lnSpc>
                <a:spcPct val="95000"/>
              </a:lnSpc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6125" indent="-395288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We were involved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in bringing Hague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Child Abduction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Convention to Japan after 30 years.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385" y="0"/>
            <a:ext cx="1075647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How many cases are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in Japan?</a:t>
            </a:r>
            <a:endParaRPr lang="en-US" sz="5000" dirty="0"/>
          </a:p>
        </p:txBody>
      </p:sp>
      <p:sp>
        <p:nvSpPr>
          <p:cNvPr id="3" name="Rectangle 2"/>
          <p:cNvSpPr/>
          <p:nvPr/>
        </p:nvSpPr>
        <p:spPr>
          <a:xfrm>
            <a:off x="28621" y="1115107"/>
            <a:ext cx="121920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u="sng" kern="0" dirty="0">
                <a:latin typeface="Arial" panose="020B0604020202020204" pitchFamily="34" charset="0"/>
                <a:cs typeface="Arial" panose="020B0604020202020204" pitchFamily="34" charset="0"/>
              </a:rPr>
              <a:t>3 million children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denied parental access </a:t>
            </a: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completely </a:t>
            </a:r>
            <a:endParaRPr lang="en-US" sz="3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after divorce </a:t>
            </a:r>
            <a:endParaRPr lang="en-US" sz="3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58% - 70% loss of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access according to surveys</a:t>
            </a: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indent="-457200">
              <a:lnSpc>
                <a:spcPct val="95000"/>
              </a:lnSpc>
              <a:buFont typeface="Arial" panose="020B0604020202020204" pitchFamily="34" charset="0"/>
              <a:buChar char="•"/>
              <a:tabLst>
                <a:tab pos="106562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  <a:defRPr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human rights violation</a:t>
            </a:r>
          </a:p>
        </p:txBody>
      </p:sp>
    </p:spTree>
    <p:extLst>
      <p:ext uri="{BB962C8B-B14F-4D97-AF65-F5344CB8AC3E}">
        <p14:creationId xmlns:p14="http://schemas.microsoft.com/office/powerpoint/2010/main" val="26324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Alienation in Abduction 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is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control child psychologically </a:t>
            </a:r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create an “invisible prison” so child does not return to LBP</a:t>
            </a: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hurt alienated parent and rupture, sever psychological</a:t>
            </a:r>
          </a:p>
          <a:p>
            <a:pPr marL="579438"/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child-parent relationship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Left-behind parent - LBP - alienated parent</a:t>
            </a: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stages of trauma, PTSD, depression, substance abuse</a:t>
            </a:r>
          </a:p>
          <a:p>
            <a:endParaRPr lang="en-US" sz="3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Profound impact, sometimes severe impairment</a:t>
            </a:r>
          </a:p>
          <a:p>
            <a:endParaRPr lang="en-US" sz="3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Impaired functioning or inability to perform activities, work, relationships, self-care, self-sufficiency</a:t>
            </a:r>
          </a:p>
          <a:p>
            <a:endParaRPr lang="en-US" sz="3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Reactionary depression and existential angst due to long lasting resistance to change by government and persistent denial of access or custodial interference</a:t>
            </a:r>
          </a:p>
          <a:p>
            <a:endParaRPr lang="en-US" sz="3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Concerned about abducted, alienated child without relationship</a:t>
            </a:r>
          </a:p>
        </p:txBody>
      </p:sp>
    </p:spTree>
    <p:extLst>
      <p:ext uri="{BB962C8B-B14F-4D97-AF65-F5344CB8AC3E}">
        <p14:creationId xmlns:p14="http://schemas.microsoft.com/office/powerpoint/2010/main" val="174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1101</Words>
  <Application>Microsoft Office PowerPoint</Application>
  <PresentationFormat>Widescreen</PresentationFormat>
  <Paragraphs>217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Parental Alienation within the Context of Parental Child Abduction in Japan</vt:lpstr>
      <vt:lpstr>PowerPoint Presentation</vt:lpstr>
      <vt:lpstr>What I see from where I sit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Supplemental slides after this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 Alienation within the Context of Parental Child Abduction in Japan</dc:title>
  <dc:creator>John Gomez</dc:creator>
  <cp:lastModifiedBy>John Gomez</cp:lastModifiedBy>
  <cp:revision>414</cp:revision>
  <dcterms:created xsi:type="dcterms:W3CDTF">2016-03-27T12:06:02Z</dcterms:created>
  <dcterms:modified xsi:type="dcterms:W3CDTF">2016-07-26T15:45:33Z</dcterms:modified>
</cp:coreProperties>
</file>