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303" r:id="rId2"/>
    <p:sldId id="304" r:id="rId3"/>
    <p:sldId id="268" r:id="rId4"/>
    <p:sldId id="261" r:id="rId5"/>
    <p:sldId id="285" r:id="rId6"/>
    <p:sldId id="305" r:id="rId7"/>
    <p:sldId id="289" r:id="rId8"/>
    <p:sldId id="306" r:id="rId9"/>
    <p:sldId id="273" r:id="rId10"/>
    <p:sldId id="275" r:id="rId11"/>
    <p:sldId id="307" r:id="rId12"/>
    <p:sldId id="299" r:id="rId13"/>
    <p:sldId id="302" r:id="rId14"/>
    <p:sldId id="280" r:id="rId15"/>
    <p:sldId id="294" r:id="rId16"/>
    <p:sldId id="293" r:id="rId17"/>
    <p:sldId id="298" r:id="rId18"/>
    <p:sldId id="295" r:id="rId19"/>
    <p:sldId id="296" r:id="rId20"/>
    <p:sldId id="297" r:id="rId21"/>
    <p:sldId id="300" r:id="rId22"/>
    <p:sldId id="301"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61" autoAdjust="0"/>
    <p:restoredTop sz="90858" autoAdjust="0"/>
  </p:normalViewPr>
  <p:slideViewPr>
    <p:cSldViewPr snapToGrid="0">
      <p:cViewPr varScale="1">
        <p:scale>
          <a:sx n="63" d="100"/>
          <a:sy n="63" d="100"/>
        </p:scale>
        <p:origin x="942" y="78"/>
      </p:cViewPr>
      <p:guideLst/>
    </p:cSldViewPr>
  </p:slideViewPr>
  <p:notesTextViewPr>
    <p:cViewPr>
      <p:scale>
        <a:sx n="1" d="1"/>
        <a:sy n="1" d="1"/>
      </p:scale>
      <p:origin x="0" y="0"/>
    </p:cViewPr>
  </p:notesTextViewPr>
  <p:sorterViewPr>
    <p:cViewPr>
      <p:scale>
        <a:sx n="100" d="100"/>
        <a:sy n="100" d="100"/>
      </p:scale>
      <p:origin x="0" y="-655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F95B08-8EF9-4824-A38C-355353D862D1}" type="datetimeFigureOut">
              <a:rPr lang="en-US" smtClean="0"/>
              <a:t>8/11/2016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15BA39-BF4E-4B60-8817-49C39C95ABE3}" type="slidenum">
              <a:rPr lang="en-US" smtClean="0"/>
              <a:t>‹#›</a:t>
            </a:fld>
            <a:endParaRPr lang="en-US"/>
          </a:p>
        </p:txBody>
      </p:sp>
    </p:spTree>
    <p:extLst>
      <p:ext uri="{BB962C8B-B14F-4D97-AF65-F5344CB8AC3E}">
        <p14:creationId xmlns:p14="http://schemas.microsoft.com/office/powerpoint/2010/main" val="2071355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15BA39-BF4E-4B60-8817-49C39C95ABE3}" type="slidenum">
              <a:rPr lang="en-US" smtClean="0"/>
              <a:t>4</a:t>
            </a:fld>
            <a:endParaRPr lang="en-US"/>
          </a:p>
        </p:txBody>
      </p:sp>
    </p:spTree>
    <p:extLst>
      <p:ext uri="{BB962C8B-B14F-4D97-AF65-F5344CB8AC3E}">
        <p14:creationId xmlns:p14="http://schemas.microsoft.com/office/powerpoint/2010/main" val="6442987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15BA39-BF4E-4B60-8817-49C39C95ABE3}" type="slidenum">
              <a:rPr lang="en-US" smtClean="0"/>
              <a:t>9</a:t>
            </a:fld>
            <a:endParaRPr lang="en-US"/>
          </a:p>
        </p:txBody>
      </p:sp>
    </p:spTree>
    <p:extLst>
      <p:ext uri="{BB962C8B-B14F-4D97-AF65-F5344CB8AC3E}">
        <p14:creationId xmlns:p14="http://schemas.microsoft.com/office/powerpoint/2010/main" val="10581181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15BA39-BF4E-4B60-8817-49C39C95ABE3}" type="slidenum">
              <a:rPr lang="en-US" smtClean="0"/>
              <a:t>17</a:t>
            </a:fld>
            <a:endParaRPr lang="en-US"/>
          </a:p>
        </p:txBody>
      </p:sp>
    </p:spTree>
    <p:extLst>
      <p:ext uri="{BB962C8B-B14F-4D97-AF65-F5344CB8AC3E}">
        <p14:creationId xmlns:p14="http://schemas.microsoft.com/office/powerpoint/2010/main" val="3038210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1E19B1-8691-4B2F-9873-741D434BCD36}" type="datetimeFigureOut">
              <a:rPr lang="en-US" smtClean="0"/>
              <a:t>8/11/2016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A03727-048A-4A89-82D7-116AD6AE5D76}" type="slidenum">
              <a:rPr lang="en-US" smtClean="0"/>
              <a:t>‹#›</a:t>
            </a:fld>
            <a:endParaRPr lang="en-US"/>
          </a:p>
        </p:txBody>
      </p:sp>
    </p:spTree>
    <p:extLst>
      <p:ext uri="{BB962C8B-B14F-4D97-AF65-F5344CB8AC3E}">
        <p14:creationId xmlns:p14="http://schemas.microsoft.com/office/powerpoint/2010/main" val="625349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1E19B1-8691-4B2F-9873-741D434BCD36}" type="datetimeFigureOut">
              <a:rPr lang="en-US" smtClean="0"/>
              <a:t>8/11/2016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A03727-048A-4A89-82D7-116AD6AE5D76}" type="slidenum">
              <a:rPr lang="en-US" smtClean="0"/>
              <a:t>‹#›</a:t>
            </a:fld>
            <a:endParaRPr lang="en-US"/>
          </a:p>
        </p:txBody>
      </p:sp>
    </p:spTree>
    <p:extLst>
      <p:ext uri="{BB962C8B-B14F-4D97-AF65-F5344CB8AC3E}">
        <p14:creationId xmlns:p14="http://schemas.microsoft.com/office/powerpoint/2010/main" val="1554674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1E19B1-8691-4B2F-9873-741D434BCD36}" type="datetimeFigureOut">
              <a:rPr lang="en-US" smtClean="0"/>
              <a:t>8/11/2016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A03727-048A-4A89-82D7-116AD6AE5D76}" type="slidenum">
              <a:rPr lang="en-US" smtClean="0"/>
              <a:t>‹#›</a:t>
            </a:fld>
            <a:endParaRPr lang="en-US"/>
          </a:p>
        </p:txBody>
      </p:sp>
    </p:spTree>
    <p:extLst>
      <p:ext uri="{BB962C8B-B14F-4D97-AF65-F5344CB8AC3E}">
        <p14:creationId xmlns:p14="http://schemas.microsoft.com/office/powerpoint/2010/main" val="4173389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1E19B1-8691-4B2F-9873-741D434BCD36}" type="datetimeFigureOut">
              <a:rPr lang="en-US" smtClean="0"/>
              <a:t>8/11/2016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A03727-048A-4A89-82D7-116AD6AE5D76}" type="slidenum">
              <a:rPr lang="en-US" smtClean="0"/>
              <a:t>‹#›</a:t>
            </a:fld>
            <a:endParaRPr lang="en-US"/>
          </a:p>
        </p:txBody>
      </p:sp>
    </p:spTree>
    <p:extLst>
      <p:ext uri="{BB962C8B-B14F-4D97-AF65-F5344CB8AC3E}">
        <p14:creationId xmlns:p14="http://schemas.microsoft.com/office/powerpoint/2010/main" val="617254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1E19B1-8691-4B2F-9873-741D434BCD36}" type="datetimeFigureOut">
              <a:rPr lang="en-US" smtClean="0"/>
              <a:t>8/11/2016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A03727-048A-4A89-82D7-116AD6AE5D76}" type="slidenum">
              <a:rPr lang="en-US" smtClean="0"/>
              <a:t>‹#›</a:t>
            </a:fld>
            <a:endParaRPr lang="en-US"/>
          </a:p>
        </p:txBody>
      </p:sp>
    </p:spTree>
    <p:extLst>
      <p:ext uri="{BB962C8B-B14F-4D97-AF65-F5344CB8AC3E}">
        <p14:creationId xmlns:p14="http://schemas.microsoft.com/office/powerpoint/2010/main" val="3795171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1E19B1-8691-4B2F-9873-741D434BCD36}" type="datetimeFigureOut">
              <a:rPr lang="en-US" smtClean="0"/>
              <a:t>8/11/2016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A03727-048A-4A89-82D7-116AD6AE5D76}" type="slidenum">
              <a:rPr lang="en-US" smtClean="0"/>
              <a:t>‹#›</a:t>
            </a:fld>
            <a:endParaRPr lang="en-US"/>
          </a:p>
        </p:txBody>
      </p:sp>
    </p:spTree>
    <p:extLst>
      <p:ext uri="{BB962C8B-B14F-4D97-AF65-F5344CB8AC3E}">
        <p14:creationId xmlns:p14="http://schemas.microsoft.com/office/powerpoint/2010/main" val="769772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1E19B1-8691-4B2F-9873-741D434BCD36}" type="datetimeFigureOut">
              <a:rPr lang="en-US" smtClean="0"/>
              <a:t>8/11/2016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A03727-048A-4A89-82D7-116AD6AE5D76}" type="slidenum">
              <a:rPr lang="en-US" smtClean="0"/>
              <a:t>‹#›</a:t>
            </a:fld>
            <a:endParaRPr lang="en-US"/>
          </a:p>
        </p:txBody>
      </p:sp>
    </p:spTree>
    <p:extLst>
      <p:ext uri="{BB962C8B-B14F-4D97-AF65-F5344CB8AC3E}">
        <p14:creationId xmlns:p14="http://schemas.microsoft.com/office/powerpoint/2010/main" val="1673327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1E19B1-8691-4B2F-9873-741D434BCD36}" type="datetimeFigureOut">
              <a:rPr lang="en-US" smtClean="0"/>
              <a:t>8/11/2016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A03727-048A-4A89-82D7-116AD6AE5D76}" type="slidenum">
              <a:rPr lang="en-US" smtClean="0"/>
              <a:t>‹#›</a:t>
            </a:fld>
            <a:endParaRPr lang="en-US"/>
          </a:p>
        </p:txBody>
      </p:sp>
    </p:spTree>
    <p:extLst>
      <p:ext uri="{BB962C8B-B14F-4D97-AF65-F5344CB8AC3E}">
        <p14:creationId xmlns:p14="http://schemas.microsoft.com/office/powerpoint/2010/main" val="2428141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1E19B1-8691-4B2F-9873-741D434BCD36}" type="datetimeFigureOut">
              <a:rPr lang="en-US" smtClean="0"/>
              <a:t>8/11/2016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A03727-048A-4A89-82D7-116AD6AE5D76}" type="slidenum">
              <a:rPr lang="en-US" smtClean="0"/>
              <a:t>‹#›</a:t>
            </a:fld>
            <a:endParaRPr lang="en-US"/>
          </a:p>
        </p:txBody>
      </p:sp>
    </p:spTree>
    <p:extLst>
      <p:ext uri="{BB962C8B-B14F-4D97-AF65-F5344CB8AC3E}">
        <p14:creationId xmlns:p14="http://schemas.microsoft.com/office/powerpoint/2010/main" val="2135200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1E19B1-8691-4B2F-9873-741D434BCD36}" type="datetimeFigureOut">
              <a:rPr lang="en-US" smtClean="0"/>
              <a:t>8/11/2016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A03727-048A-4A89-82D7-116AD6AE5D76}" type="slidenum">
              <a:rPr lang="en-US" smtClean="0"/>
              <a:t>‹#›</a:t>
            </a:fld>
            <a:endParaRPr lang="en-US"/>
          </a:p>
        </p:txBody>
      </p:sp>
    </p:spTree>
    <p:extLst>
      <p:ext uri="{BB962C8B-B14F-4D97-AF65-F5344CB8AC3E}">
        <p14:creationId xmlns:p14="http://schemas.microsoft.com/office/powerpoint/2010/main" val="3161245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1E19B1-8691-4B2F-9873-741D434BCD36}" type="datetimeFigureOut">
              <a:rPr lang="en-US" smtClean="0"/>
              <a:t>8/11/2016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A03727-048A-4A89-82D7-116AD6AE5D76}" type="slidenum">
              <a:rPr lang="en-US" smtClean="0"/>
              <a:t>‹#›</a:t>
            </a:fld>
            <a:endParaRPr lang="en-US"/>
          </a:p>
        </p:txBody>
      </p:sp>
    </p:spTree>
    <p:extLst>
      <p:ext uri="{BB962C8B-B14F-4D97-AF65-F5344CB8AC3E}">
        <p14:creationId xmlns:p14="http://schemas.microsoft.com/office/powerpoint/2010/main" val="29273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1E19B1-8691-4B2F-9873-741D434BCD36}" type="datetimeFigureOut">
              <a:rPr lang="en-US" smtClean="0"/>
              <a:t>8/11/2016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A03727-048A-4A89-82D7-116AD6AE5D76}" type="slidenum">
              <a:rPr lang="en-US" smtClean="0"/>
              <a:t>‹#›</a:t>
            </a:fld>
            <a:endParaRPr lang="en-US"/>
          </a:p>
        </p:txBody>
      </p:sp>
    </p:spTree>
    <p:extLst>
      <p:ext uri="{BB962C8B-B14F-4D97-AF65-F5344CB8AC3E}">
        <p14:creationId xmlns:p14="http://schemas.microsoft.com/office/powerpoint/2010/main" val="20942899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14606" t="54703" b="2709"/>
          <a:stretch/>
        </p:blipFill>
        <p:spPr>
          <a:xfrm>
            <a:off x="1524000" y="0"/>
            <a:ext cx="9174560" cy="6858000"/>
          </a:xfrm>
          <a:prstGeom prst="rect">
            <a:avLst/>
          </a:prstGeom>
        </p:spPr>
      </p:pic>
      <p:sp>
        <p:nvSpPr>
          <p:cNvPr id="2" name="Title 1"/>
          <p:cNvSpPr>
            <a:spLocks noGrp="1"/>
          </p:cNvSpPr>
          <p:nvPr>
            <p:ph type="ctrTitle"/>
          </p:nvPr>
        </p:nvSpPr>
        <p:spPr>
          <a:xfrm>
            <a:off x="15280" y="210978"/>
            <a:ext cx="12192000" cy="1719618"/>
          </a:xfrm>
          <a:solidFill>
            <a:schemeClr val="accent1">
              <a:lumMod val="60000"/>
              <a:lumOff val="40000"/>
            </a:schemeClr>
          </a:solidFill>
        </p:spPr>
        <p:txBody>
          <a:bodyPr>
            <a:normAutofit/>
          </a:bodyPr>
          <a:lstStyle/>
          <a:p>
            <a:r>
              <a:rPr lang="ja-JP" altLang="en-US" sz="5400" dirty="0" smtClean="0">
                <a:latin typeface="Arial" panose="020B0604020202020204" pitchFamily="34" charset="0"/>
                <a:cs typeface="Arial" panose="020B0604020202020204" pitchFamily="34" charset="0"/>
              </a:rPr>
              <a:t>日本での親による子の拉致という</a:t>
            </a:r>
            <a:r>
              <a:rPr lang="en-US" altLang="ja-JP" sz="5400" dirty="0" smtClean="0">
                <a:latin typeface="Arial" panose="020B0604020202020204" pitchFamily="34" charset="0"/>
                <a:cs typeface="Arial" panose="020B0604020202020204" pitchFamily="34" charset="0"/>
              </a:rPr>
              <a:t>          </a:t>
            </a:r>
            <a:r>
              <a:rPr lang="ja-JP" altLang="en-US" sz="5400" dirty="0" smtClean="0">
                <a:latin typeface="Arial" panose="020B0604020202020204" pitchFamily="34" charset="0"/>
                <a:cs typeface="Arial" panose="020B0604020202020204" pitchFamily="34" charset="0"/>
              </a:rPr>
              <a:t>範疇における親の疎外化</a:t>
            </a:r>
            <a:endParaRPr lang="en-US" sz="5400" dirty="0">
              <a:latin typeface="Arial" panose="020B0604020202020204" pitchFamily="34" charset="0"/>
              <a:cs typeface="Arial" panose="020B0604020202020204" pitchFamily="34" charset="0"/>
            </a:endParaRPr>
          </a:p>
        </p:txBody>
      </p:sp>
      <p:sp>
        <p:nvSpPr>
          <p:cNvPr id="5" name="TextBox 4"/>
          <p:cNvSpPr txBox="1"/>
          <p:nvPr/>
        </p:nvSpPr>
        <p:spPr>
          <a:xfrm>
            <a:off x="6362314" y="1930596"/>
            <a:ext cx="5809604" cy="2400657"/>
          </a:xfrm>
          <a:prstGeom prst="rect">
            <a:avLst/>
          </a:prstGeom>
          <a:noFill/>
        </p:spPr>
        <p:txBody>
          <a:bodyPr wrap="none" rtlCol="0">
            <a:spAutoFit/>
          </a:bodyPr>
          <a:lstStyle/>
          <a:p>
            <a:r>
              <a:rPr lang="ja-JP" altLang="en-US" sz="3000" dirty="0" smtClean="0"/>
              <a:t>ジョン・ゴメス</a:t>
            </a:r>
            <a:endParaRPr lang="en-US" altLang="ja-JP" sz="3000" dirty="0" smtClean="0"/>
          </a:p>
          <a:p>
            <a:r>
              <a:rPr lang="ja-JP" altLang="en-US" sz="3000" dirty="0" smtClean="0"/>
              <a:t>代表</a:t>
            </a:r>
            <a:endParaRPr lang="en-US" sz="3000" dirty="0" smtClean="0"/>
          </a:p>
          <a:p>
            <a:r>
              <a:rPr lang="ja-JP" altLang="en-US" sz="3000" dirty="0" smtClean="0"/>
              <a:t>絆</a:t>
            </a:r>
            <a:r>
              <a:rPr lang="ja-JP" altLang="en-US" sz="3000" dirty="0"/>
              <a:t>・チャイルド・</a:t>
            </a:r>
            <a:r>
              <a:rPr lang="ja-JP" altLang="en-US" sz="3000" dirty="0" smtClean="0"/>
              <a:t>ペアレント</a:t>
            </a:r>
            <a:r>
              <a:rPr lang="ja-JP" altLang="en-US" sz="3000" dirty="0"/>
              <a:t>・</a:t>
            </a:r>
            <a:r>
              <a:rPr lang="ja-JP" altLang="en-US" sz="3000" dirty="0" smtClean="0"/>
              <a:t>ユニオン</a:t>
            </a:r>
            <a:endParaRPr lang="en-US" sz="3000" dirty="0" smtClean="0"/>
          </a:p>
          <a:p>
            <a:r>
              <a:rPr lang="ja-JP" altLang="en-US" sz="3000" dirty="0" smtClean="0"/>
              <a:t>２０１６年７月２８日</a:t>
            </a:r>
            <a:endParaRPr lang="en-US" sz="3000" dirty="0" smtClean="0"/>
          </a:p>
          <a:p>
            <a:r>
              <a:rPr lang="en-US" sz="3000" dirty="0" smtClean="0"/>
              <a:t>john.gomez@kizuna-cpr.org</a:t>
            </a:r>
            <a:endParaRPr lang="en-US" sz="3000"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13052" y="4696120"/>
            <a:ext cx="1064456" cy="1538139"/>
          </a:xfrm>
          <a:prstGeom prst="rect">
            <a:avLst/>
          </a:prstGeom>
        </p:spPr>
      </p:pic>
      <p:sp>
        <p:nvSpPr>
          <p:cNvPr id="6" name="TextBox 5"/>
          <p:cNvSpPr txBox="1"/>
          <p:nvPr/>
        </p:nvSpPr>
        <p:spPr>
          <a:xfrm>
            <a:off x="4023400" y="6234259"/>
            <a:ext cx="6166244" cy="400110"/>
          </a:xfrm>
          <a:prstGeom prst="rect">
            <a:avLst/>
          </a:prstGeom>
          <a:noFill/>
        </p:spPr>
        <p:txBody>
          <a:bodyPr wrap="square" rtlCol="0">
            <a:spAutoFit/>
          </a:bodyPr>
          <a:lstStyle/>
          <a:p>
            <a:pPr algn="just"/>
            <a:r>
              <a:rPr lang="ja-JP" altLang="en-US" sz="2000" dirty="0" smtClean="0"/>
              <a:t>和訳者：松井竜樹（</a:t>
            </a:r>
            <a:r>
              <a:rPr lang="ja-JP" altLang="en-US" sz="2000" dirty="0"/>
              <a:t>絆・チャイルド・ペアレント・</a:t>
            </a:r>
            <a:r>
              <a:rPr lang="ja-JP" altLang="en-US" sz="2000" dirty="0" smtClean="0"/>
              <a:t>ユニオン）</a:t>
            </a:r>
            <a:endParaRPr lang="en-US" sz="2000" dirty="0"/>
          </a:p>
        </p:txBody>
      </p:sp>
    </p:spTree>
    <p:extLst>
      <p:ext uri="{BB962C8B-B14F-4D97-AF65-F5344CB8AC3E}">
        <p14:creationId xmlns:p14="http://schemas.microsoft.com/office/powerpoint/2010/main" val="10095210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1194" y="0"/>
            <a:ext cx="11505063" cy="7063472"/>
          </a:xfrm>
          <a:prstGeom prst="rect">
            <a:avLst/>
          </a:prstGeom>
        </p:spPr>
        <p:txBody>
          <a:bodyPr wrap="square">
            <a:spAutoFit/>
          </a:bodyPr>
          <a:lstStyle/>
          <a:p>
            <a:pPr lvl="1" algn="ctr">
              <a:lnSpc>
                <a:spcPct val="150000"/>
              </a:lnSpc>
              <a:spcBef>
                <a:spcPts val="1000"/>
              </a:spcBef>
            </a:pPr>
            <a:r>
              <a:rPr lang="ja-JP" altLang="en-US" sz="3600" dirty="0">
                <a:solidFill>
                  <a:prstClr val="black"/>
                </a:solidFill>
                <a:latin typeface="Arial" panose="020B0604020202020204" pitchFamily="34" charset="0"/>
                <a:cs typeface="Arial" panose="020B0604020202020204" pitchFamily="34" charset="0"/>
              </a:rPr>
              <a:t>拉致された子供や疎外化された子供への</a:t>
            </a:r>
            <a:r>
              <a:rPr lang="ja-JP" altLang="en-US" sz="3600" dirty="0" smtClean="0">
                <a:solidFill>
                  <a:prstClr val="black"/>
                </a:solidFill>
                <a:latin typeface="Arial" panose="020B0604020202020204" pitchFamily="34" charset="0"/>
                <a:cs typeface="Arial" panose="020B0604020202020204" pitchFamily="34" charset="0"/>
              </a:rPr>
              <a:t>影響</a:t>
            </a:r>
            <a:endParaRPr lang="en-US" sz="3600" dirty="0">
              <a:solidFill>
                <a:prstClr val="black"/>
              </a:solidFill>
              <a:latin typeface="Arial" panose="020B0604020202020204" pitchFamily="34" charset="0"/>
              <a:cs typeface="Arial" panose="020B0604020202020204" pitchFamily="34" charset="0"/>
            </a:endParaRPr>
          </a:p>
          <a:p>
            <a:pPr algn="ctr"/>
            <a:endParaRPr lang="en-US" sz="1000" dirty="0" smtClean="0">
              <a:solidFill>
                <a:prstClr val="black"/>
              </a:solidFill>
              <a:latin typeface="Arial" panose="020B0604020202020204" pitchFamily="34" charset="0"/>
              <a:cs typeface="Arial" panose="020B0604020202020204" pitchFamily="34" charset="0"/>
            </a:endParaRPr>
          </a:p>
          <a:p>
            <a:pPr marL="571500" indent="-571500">
              <a:buFont typeface="Arial" panose="020B0604020202020204" pitchFamily="34" charset="0"/>
              <a:buChar char="•"/>
            </a:pPr>
            <a:r>
              <a:rPr lang="ja-JP" altLang="en-US" sz="3200" dirty="0" smtClean="0">
                <a:solidFill>
                  <a:prstClr val="black"/>
                </a:solidFill>
                <a:latin typeface="Arial" panose="020B0604020202020204" pitchFamily="34" charset="0"/>
                <a:cs typeface="Arial" panose="020B0604020202020204" pitchFamily="34" charset="0"/>
              </a:rPr>
              <a:t>疎外化された親との関係との重大な変化</a:t>
            </a:r>
            <a:endParaRPr lang="en-US" altLang="ja-JP" sz="3200" dirty="0" smtClean="0">
              <a:solidFill>
                <a:prstClr val="black"/>
              </a:solidFill>
              <a:latin typeface="Arial" panose="020B0604020202020204" pitchFamily="34" charset="0"/>
              <a:cs typeface="Arial" panose="020B0604020202020204" pitchFamily="34" charset="0"/>
            </a:endParaRPr>
          </a:p>
          <a:p>
            <a:endParaRPr lang="en-US" sz="1200" dirty="0">
              <a:solidFill>
                <a:prstClr val="black"/>
              </a:solidFill>
              <a:latin typeface="Arial" panose="020B0604020202020204" pitchFamily="34" charset="0"/>
              <a:cs typeface="Arial" panose="020B0604020202020204" pitchFamily="34" charset="0"/>
            </a:endParaRPr>
          </a:p>
          <a:p>
            <a:pPr marL="571500" indent="-571500">
              <a:buFont typeface="Arial" panose="020B0604020202020204" pitchFamily="34" charset="0"/>
              <a:buChar char="•"/>
            </a:pPr>
            <a:r>
              <a:rPr lang="ja-JP" altLang="en-US" sz="3200" dirty="0" smtClean="0">
                <a:solidFill>
                  <a:prstClr val="black"/>
                </a:solidFill>
                <a:latin typeface="Arial" panose="020B0604020202020204" pitchFamily="34" charset="0"/>
                <a:cs typeface="Arial" panose="020B0604020202020204" pitchFamily="34" charset="0"/>
              </a:rPr>
              <a:t>親、家族、言語能力の欠落と、記憶の操作</a:t>
            </a:r>
            <a:endParaRPr lang="en-US" altLang="ja-JP" sz="3200" dirty="0" smtClean="0">
              <a:solidFill>
                <a:prstClr val="black"/>
              </a:solidFill>
              <a:latin typeface="Arial" panose="020B0604020202020204" pitchFamily="34" charset="0"/>
              <a:cs typeface="Arial" panose="020B0604020202020204" pitchFamily="34" charset="0"/>
            </a:endParaRPr>
          </a:p>
          <a:p>
            <a:pPr marL="571500" indent="-571500">
              <a:buFont typeface="Arial" panose="020B0604020202020204" pitchFamily="34" charset="0"/>
              <a:buChar char="•"/>
            </a:pPr>
            <a:endParaRPr lang="en-US" sz="1200" dirty="0" smtClean="0">
              <a:solidFill>
                <a:prstClr val="black"/>
              </a:solidFill>
              <a:latin typeface="Arial" panose="020B0604020202020204" pitchFamily="34" charset="0"/>
              <a:cs typeface="Arial" panose="020B0604020202020204" pitchFamily="34" charset="0"/>
            </a:endParaRPr>
          </a:p>
          <a:p>
            <a:pPr marL="571500" indent="-571500">
              <a:buFont typeface="Arial" panose="020B0604020202020204" pitchFamily="34" charset="0"/>
              <a:buChar char="•"/>
            </a:pPr>
            <a:r>
              <a:rPr lang="en-US" sz="3200" dirty="0" smtClean="0">
                <a:solidFill>
                  <a:prstClr val="black"/>
                </a:solidFill>
                <a:latin typeface="Arial" panose="020B0604020202020204" pitchFamily="34" charset="0"/>
                <a:cs typeface="Arial" panose="020B0604020202020204" pitchFamily="34" charset="0"/>
              </a:rPr>
              <a:t>PTSD</a:t>
            </a:r>
            <a:r>
              <a:rPr lang="ja-JP" altLang="en-US" sz="3200" dirty="0" smtClean="0">
                <a:solidFill>
                  <a:prstClr val="black"/>
                </a:solidFill>
                <a:latin typeface="Arial" panose="020B0604020202020204" pitchFamily="34" charset="0"/>
                <a:cs typeface="Arial" panose="020B0604020202020204" pitchFamily="34" charset="0"/>
              </a:rPr>
              <a:t>やその他の障害の原因：摂食、睡眠、自殺</a:t>
            </a:r>
            <a:endParaRPr lang="en-US" altLang="ja-JP" sz="3200" dirty="0" smtClean="0">
              <a:solidFill>
                <a:prstClr val="black"/>
              </a:solidFill>
              <a:latin typeface="Arial" panose="020B0604020202020204" pitchFamily="34" charset="0"/>
              <a:cs typeface="Arial" panose="020B0604020202020204" pitchFamily="34" charset="0"/>
            </a:endParaRPr>
          </a:p>
          <a:p>
            <a:pPr marL="571500" indent="-571500">
              <a:buFont typeface="Arial" panose="020B0604020202020204" pitchFamily="34" charset="0"/>
              <a:buChar char="•"/>
            </a:pPr>
            <a:endParaRPr lang="en-US" sz="1200" dirty="0" smtClean="0">
              <a:solidFill>
                <a:prstClr val="black"/>
              </a:solidFill>
              <a:latin typeface="Arial" panose="020B0604020202020204" pitchFamily="34" charset="0"/>
              <a:cs typeface="Arial" panose="020B0604020202020204" pitchFamily="34" charset="0"/>
            </a:endParaRPr>
          </a:p>
          <a:p>
            <a:pPr marL="571500" indent="-571500">
              <a:buFont typeface="Arial" panose="020B0604020202020204" pitchFamily="34" charset="0"/>
              <a:buChar char="•"/>
            </a:pPr>
            <a:r>
              <a:rPr lang="ja-JP" altLang="en-US" sz="3200" dirty="0" smtClean="0">
                <a:solidFill>
                  <a:prstClr val="black"/>
                </a:solidFill>
                <a:latin typeface="Arial" panose="020B0604020202020204" pitchFamily="34" charset="0"/>
                <a:cs typeface="Arial" panose="020B0604020202020204" pitchFamily="34" charset="0"/>
              </a:rPr>
              <a:t>治さなければ、ネガティブな人生観や結果をもたらす</a:t>
            </a:r>
            <a:endParaRPr lang="en-US" altLang="ja-JP" sz="3200" dirty="0" smtClean="0">
              <a:solidFill>
                <a:prstClr val="black"/>
              </a:solidFill>
              <a:latin typeface="Arial" panose="020B0604020202020204" pitchFamily="34" charset="0"/>
              <a:cs typeface="Arial" panose="020B0604020202020204" pitchFamily="34" charset="0"/>
            </a:endParaRPr>
          </a:p>
          <a:p>
            <a:pPr marL="571500" indent="-571500">
              <a:buFont typeface="Arial" panose="020B0604020202020204" pitchFamily="34" charset="0"/>
              <a:buChar char="•"/>
            </a:pPr>
            <a:endParaRPr lang="en-US" altLang="ja-JP" sz="900" dirty="0" smtClean="0">
              <a:solidFill>
                <a:prstClr val="black"/>
              </a:solidFill>
              <a:latin typeface="Arial" panose="020B0604020202020204" pitchFamily="34" charset="0"/>
              <a:cs typeface="Arial" panose="020B0604020202020204" pitchFamily="34" charset="0"/>
            </a:endParaRPr>
          </a:p>
          <a:p>
            <a:pPr marL="571500" indent="-571500">
              <a:buFont typeface="Arial" panose="020B0604020202020204" pitchFamily="34" charset="0"/>
              <a:buChar char="•"/>
            </a:pPr>
            <a:r>
              <a:rPr lang="ja-JP" altLang="en-US" sz="3200" dirty="0" smtClean="0">
                <a:solidFill>
                  <a:prstClr val="black"/>
                </a:solidFill>
                <a:latin typeface="Arial" panose="020B0604020202020204" pitchFamily="34" charset="0"/>
                <a:cs typeface="Arial" panose="020B0604020202020204" pitchFamily="34" charset="0"/>
              </a:rPr>
              <a:t>閉じ込められていると知り、言いなりになるか、無関心になる</a:t>
            </a:r>
            <a:r>
              <a:rPr lang="en-US" sz="3200" dirty="0" smtClean="0">
                <a:solidFill>
                  <a:prstClr val="black"/>
                </a:solidFill>
                <a:latin typeface="Arial" panose="020B0604020202020204" pitchFamily="34" charset="0"/>
                <a:cs typeface="Arial" panose="020B0604020202020204" pitchFamily="34" charset="0"/>
              </a:rPr>
              <a:t> </a:t>
            </a:r>
          </a:p>
          <a:p>
            <a:endParaRPr lang="en-US" sz="1200" dirty="0" smtClean="0">
              <a:solidFill>
                <a:prstClr val="black"/>
              </a:solidFill>
              <a:latin typeface="Arial" panose="020B0604020202020204" pitchFamily="34" charset="0"/>
              <a:cs typeface="Arial" panose="020B0604020202020204" pitchFamily="34" charset="0"/>
            </a:endParaRPr>
          </a:p>
          <a:p>
            <a:pPr marL="571500" indent="-571500" algn="just">
              <a:buFont typeface="Arial" panose="020B0604020202020204" pitchFamily="34" charset="0"/>
              <a:buChar char="•"/>
            </a:pPr>
            <a:r>
              <a:rPr lang="ja-JP" altLang="en-US" sz="3200" dirty="0" smtClean="0">
                <a:solidFill>
                  <a:prstClr val="black"/>
                </a:solidFill>
                <a:latin typeface="Arial" panose="020B0604020202020204" pitchFamily="34" charset="0"/>
                <a:cs typeface="Arial" panose="020B0604020202020204" pitchFamily="34" charset="0"/>
              </a:rPr>
              <a:t>子供に深刻な被害を与え、虐待的である。</a:t>
            </a:r>
            <a:endParaRPr lang="en-US" altLang="ja-JP" sz="3200" dirty="0">
              <a:solidFill>
                <a:prstClr val="black"/>
              </a:solidFill>
              <a:latin typeface="Arial" panose="020B0604020202020204" pitchFamily="34" charset="0"/>
              <a:cs typeface="Arial" panose="020B0604020202020204" pitchFamily="34" charset="0"/>
            </a:endParaRPr>
          </a:p>
          <a:p>
            <a:pPr algn="just"/>
            <a:r>
              <a:rPr lang="ja-JP" altLang="en-US" sz="3200" dirty="0">
                <a:solidFill>
                  <a:prstClr val="black"/>
                </a:solidFill>
                <a:latin typeface="Arial" panose="020B0604020202020204" pitchFamily="34" charset="0"/>
                <a:cs typeface="Arial" panose="020B0604020202020204" pitchFamily="34" charset="0"/>
              </a:rPr>
              <a:t>　</a:t>
            </a:r>
            <a:r>
              <a:rPr lang="ja-JP" altLang="en-US" sz="3200" dirty="0" smtClean="0">
                <a:solidFill>
                  <a:prstClr val="black"/>
                </a:solidFill>
                <a:latin typeface="Arial" panose="020B0604020202020204" pitchFamily="34" charset="0"/>
                <a:cs typeface="Arial" panose="020B0604020202020204" pitchFamily="34" charset="0"/>
              </a:rPr>
              <a:t>　拉致者の親により共感や理解が失われる</a:t>
            </a:r>
            <a:endParaRPr lang="en-US" altLang="ja-JP" sz="3200" dirty="0" smtClean="0">
              <a:solidFill>
                <a:prstClr val="black"/>
              </a:solidFill>
              <a:latin typeface="Arial" panose="020B0604020202020204" pitchFamily="34" charset="0"/>
              <a:cs typeface="Arial" panose="020B0604020202020204" pitchFamily="34" charset="0"/>
            </a:endParaRPr>
          </a:p>
          <a:p>
            <a:pPr algn="just"/>
            <a:endParaRPr lang="en-US" altLang="ja-JP" sz="1200" dirty="0" smtClean="0">
              <a:solidFill>
                <a:prstClr val="black"/>
              </a:solidFill>
              <a:latin typeface="Arial" panose="020B0604020202020204" pitchFamily="34" charset="0"/>
              <a:cs typeface="Arial" panose="020B0604020202020204" pitchFamily="34" charset="0"/>
            </a:endParaRPr>
          </a:p>
          <a:p>
            <a:pPr marL="571500" indent="-571500" algn="just">
              <a:buFont typeface="Arial" panose="020B0604020202020204" pitchFamily="34" charset="0"/>
              <a:buChar char="•"/>
            </a:pPr>
            <a:r>
              <a:rPr lang="ja-JP" altLang="en-US" sz="3200" dirty="0" smtClean="0">
                <a:solidFill>
                  <a:prstClr val="black"/>
                </a:solidFill>
                <a:latin typeface="Arial" panose="020B0604020202020204" pitchFamily="34" charset="0"/>
                <a:cs typeface="Arial" panose="020B0604020202020204" pitchFamily="34" charset="0"/>
              </a:rPr>
              <a:t>再会された場合、</a:t>
            </a:r>
            <a:r>
              <a:rPr lang="en-US" altLang="ja-JP" sz="3200" dirty="0" smtClean="0">
                <a:solidFill>
                  <a:prstClr val="black"/>
                </a:solidFill>
                <a:latin typeface="Arial" panose="020B0604020202020204" pitchFamily="34" charset="0"/>
                <a:cs typeface="Arial" panose="020B0604020202020204" pitchFamily="34" charset="0"/>
              </a:rPr>
              <a:t>LBP</a:t>
            </a:r>
            <a:r>
              <a:rPr lang="ja-JP" altLang="en-US" sz="3200" dirty="0" smtClean="0">
                <a:solidFill>
                  <a:prstClr val="black"/>
                </a:solidFill>
                <a:latin typeface="Arial" panose="020B0604020202020204" pitchFamily="34" charset="0"/>
                <a:cs typeface="Arial" panose="020B0604020202020204" pitchFamily="34" charset="0"/>
              </a:rPr>
              <a:t>との関係は破壊されているので、治す必要がある。我々は幾つかの事例を扱った。</a:t>
            </a:r>
            <a:endParaRPr lang="en-US" sz="3200" dirty="0">
              <a:solidFill>
                <a:prstClr val="black"/>
              </a:solidFill>
              <a:latin typeface="Arial" panose="020B0604020202020204" pitchFamily="34" charset="0"/>
              <a:cs typeface="Arial" panose="020B0604020202020204" pitchFamily="34" charset="0"/>
            </a:endParaRPr>
          </a:p>
          <a:p>
            <a:pPr marL="579438"/>
            <a:endParaRPr lang="en-US" sz="3200" dirty="0" smtClean="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16551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36478"/>
            <a:ext cx="11962151" cy="6263253"/>
          </a:xfrm>
          <a:prstGeom prst="rect">
            <a:avLst/>
          </a:prstGeom>
        </p:spPr>
        <p:txBody>
          <a:bodyPr wrap="square">
            <a:spAutoFit/>
          </a:bodyPr>
          <a:lstStyle/>
          <a:p>
            <a:pPr algn="ctr"/>
            <a:r>
              <a:rPr lang="ja-JP" altLang="en-US" sz="4400" dirty="0" smtClean="0">
                <a:solidFill>
                  <a:prstClr val="black"/>
                </a:solidFill>
                <a:latin typeface="Arial" panose="020B0604020202020204" pitchFamily="34" charset="0"/>
                <a:cs typeface="Arial" panose="020B0604020202020204" pitchFamily="34" charset="0"/>
              </a:rPr>
              <a:t>前進へ</a:t>
            </a:r>
            <a:r>
              <a:rPr lang="en-US" sz="4400" dirty="0" smtClean="0">
                <a:solidFill>
                  <a:prstClr val="black"/>
                </a:solidFill>
                <a:latin typeface="Arial" panose="020B0604020202020204" pitchFamily="34" charset="0"/>
                <a:cs typeface="Arial" panose="020B0604020202020204" pitchFamily="34" charset="0"/>
              </a:rPr>
              <a:t>– </a:t>
            </a:r>
            <a:r>
              <a:rPr lang="ja-JP" altLang="en-US" sz="4400" dirty="0" smtClean="0">
                <a:solidFill>
                  <a:prstClr val="black"/>
                </a:solidFill>
                <a:latin typeface="Arial" panose="020B0604020202020204" pitchFamily="34" charset="0"/>
                <a:cs typeface="Arial" panose="020B0604020202020204" pitchFamily="34" charset="0"/>
              </a:rPr>
              <a:t>新たな法の前例</a:t>
            </a:r>
            <a:endParaRPr lang="en-US" sz="4400" dirty="0" smtClean="0">
              <a:solidFill>
                <a:prstClr val="black"/>
              </a:solidFill>
              <a:latin typeface="Arial" panose="020B0604020202020204" pitchFamily="34" charset="0"/>
              <a:cs typeface="Arial" panose="020B0604020202020204" pitchFamily="34" charset="0"/>
            </a:endParaRPr>
          </a:p>
          <a:p>
            <a:pPr algn="ctr"/>
            <a:endParaRPr lang="en-US" sz="2400" dirty="0" smtClean="0">
              <a:solidFill>
                <a:prstClr val="black"/>
              </a:solidFill>
              <a:latin typeface="Arial" panose="020B0604020202020204" pitchFamily="34" charset="0"/>
              <a:cs typeface="Arial" panose="020B0604020202020204" pitchFamily="34" charset="0"/>
            </a:endParaRPr>
          </a:p>
          <a:p>
            <a:pPr marL="457200" indent="-228600" algn="just">
              <a:buFont typeface="Arial" panose="020B0604020202020204" pitchFamily="34" charset="0"/>
              <a:buChar char="•"/>
            </a:pPr>
            <a:r>
              <a:rPr lang="ja-JP" altLang="en-US" sz="3200" dirty="0" smtClean="0">
                <a:solidFill>
                  <a:prstClr val="black"/>
                </a:solidFill>
                <a:latin typeface="Arial" panose="020B0604020202020204" pitchFamily="34" charset="0"/>
                <a:cs typeface="Arial" panose="020B0604020202020204" pitchFamily="34" charset="0"/>
              </a:rPr>
              <a:t>２０１６年３月２９日</a:t>
            </a:r>
            <a:r>
              <a:rPr lang="ja-JP" altLang="en-US" sz="3200" dirty="0">
                <a:solidFill>
                  <a:prstClr val="black"/>
                </a:solidFill>
                <a:latin typeface="Arial" panose="020B0604020202020204" pitchFamily="34" charset="0"/>
                <a:cs typeface="Arial" panose="020B0604020202020204" pitchFamily="34" charset="0"/>
              </a:rPr>
              <a:t>に、日本政府の役人で</a:t>
            </a:r>
            <a:r>
              <a:rPr lang="en-US" altLang="ja-JP" sz="3200" dirty="0">
                <a:solidFill>
                  <a:prstClr val="black"/>
                </a:solidFill>
                <a:latin typeface="Arial" panose="020B0604020202020204" pitchFamily="34" charset="0"/>
                <a:cs typeface="Arial" panose="020B0604020202020204" pitchFamily="34" charset="0"/>
              </a:rPr>
              <a:t>LBP</a:t>
            </a:r>
            <a:r>
              <a:rPr lang="ja-JP" altLang="en-US" sz="3200" dirty="0">
                <a:solidFill>
                  <a:prstClr val="black"/>
                </a:solidFill>
                <a:latin typeface="Arial" panose="020B0604020202020204" pitchFamily="34" charset="0"/>
                <a:cs typeface="Arial" panose="020B0604020202020204" pitchFamily="34" charset="0"/>
              </a:rPr>
              <a:t>で</a:t>
            </a:r>
            <a:r>
              <a:rPr lang="ja-JP" altLang="en-US" sz="3200" dirty="0" smtClean="0">
                <a:solidFill>
                  <a:prstClr val="black"/>
                </a:solidFill>
                <a:latin typeface="Arial" panose="020B0604020202020204" pitchFamily="34" charset="0"/>
                <a:cs typeface="Arial" panose="020B0604020202020204" pitchFamily="34" charset="0"/>
              </a:rPr>
              <a:t>ある、渡辺泰之氏が日本の家庭裁判所で拉致された娘の親権を与えられた。</a:t>
            </a:r>
            <a:endParaRPr lang="en-US" sz="3200" dirty="0" smtClean="0">
              <a:solidFill>
                <a:prstClr val="black"/>
              </a:solidFill>
              <a:latin typeface="Arial" panose="020B0604020202020204" pitchFamily="34" charset="0"/>
              <a:cs typeface="Arial" panose="020B0604020202020204" pitchFamily="34" charset="0"/>
            </a:endParaRPr>
          </a:p>
          <a:p>
            <a:pPr marL="228600"/>
            <a:endParaRPr lang="en-US" sz="900" dirty="0" smtClean="0">
              <a:solidFill>
                <a:prstClr val="black"/>
              </a:solidFill>
              <a:latin typeface="Arial" panose="020B0604020202020204" pitchFamily="34" charset="0"/>
              <a:cs typeface="Arial" panose="020B0604020202020204" pitchFamily="34" charset="0"/>
            </a:endParaRPr>
          </a:p>
          <a:p>
            <a:pPr marL="457200" indent="-228600">
              <a:buFont typeface="Arial" panose="020B0604020202020204" pitchFamily="34" charset="0"/>
              <a:buChar char="•"/>
            </a:pPr>
            <a:r>
              <a:rPr lang="ja-JP" altLang="en-US" sz="3200" dirty="0" smtClean="0">
                <a:solidFill>
                  <a:prstClr val="black"/>
                </a:solidFill>
                <a:latin typeface="Arial" panose="020B0604020202020204" pitchFamily="34" charset="0"/>
                <a:cs typeface="Arial" panose="020B0604020202020204" pitchFamily="34" charset="0"/>
              </a:rPr>
              <a:t>娘を引き戻すよう命令が下された。現在高裁で控訴中。</a:t>
            </a:r>
            <a:endParaRPr lang="en-US" sz="3200" dirty="0" smtClean="0">
              <a:solidFill>
                <a:prstClr val="black"/>
              </a:solidFill>
              <a:latin typeface="Arial" panose="020B0604020202020204" pitchFamily="34" charset="0"/>
              <a:cs typeface="Arial" panose="020B0604020202020204" pitchFamily="34" charset="0"/>
            </a:endParaRPr>
          </a:p>
          <a:p>
            <a:pPr marL="457200" indent="-228600"/>
            <a:endParaRPr lang="en-US" sz="900" dirty="0" smtClean="0">
              <a:solidFill>
                <a:prstClr val="black"/>
              </a:solidFill>
              <a:latin typeface="Arial" panose="020B0604020202020204" pitchFamily="34" charset="0"/>
              <a:cs typeface="Arial" panose="020B0604020202020204" pitchFamily="34" charset="0"/>
            </a:endParaRPr>
          </a:p>
          <a:p>
            <a:pPr marL="457200" indent="-228600">
              <a:buFont typeface="Arial" panose="020B0604020202020204" pitchFamily="34" charset="0"/>
              <a:buChar char="•"/>
            </a:pPr>
            <a:r>
              <a:rPr lang="ja-JP" altLang="en-US" sz="3200" dirty="0" smtClean="0">
                <a:solidFill>
                  <a:prstClr val="black"/>
                </a:solidFill>
                <a:latin typeface="Arial" panose="020B0604020202020204" pitchFamily="34" charset="0"/>
                <a:cs typeface="Arial" panose="020B0604020202020204" pitchFamily="34" charset="0"/>
              </a:rPr>
              <a:t>私は証人として６年間裁判に参加し、この困難を支援をした。</a:t>
            </a:r>
            <a:endParaRPr lang="en-US" sz="3200" dirty="0" smtClean="0">
              <a:solidFill>
                <a:prstClr val="black"/>
              </a:solidFill>
              <a:latin typeface="Arial" panose="020B0604020202020204" pitchFamily="34" charset="0"/>
              <a:cs typeface="Arial" panose="020B0604020202020204" pitchFamily="34" charset="0"/>
            </a:endParaRPr>
          </a:p>
          <a:p>
            <a:pPr marL="457200" indent="-228600"/>
            <a:endParaRPr lang="en-US" sz="900" dirty="0" smtClean="0">
              <a:solidFill>
                <a:prstClr val="black"/>
              </a:solidFill>
              <a:latin typeface="Arial" panose="020B0604020202020204" pitchFamily="34" charset="0"/>
              <a:cs typeface="Arial" panose="020B0604020202020204" pitchFamily="34" charset="0"/>
            </a:endParaRPr>
          </a:p>
          <a:p>
            <a:pPr marL="457200" indent="-228600" algn="just">
              <a:buFont typeface="Arial" panose="020B0604020202020204" pitchFamily="34" charset="0"/>
              <a:buChar char="•"/>
            </a:pPr>
            <a:r>
              <a:rPr lang="ja-JP" altLang="en-US" sz="3200" dirty="0" smtClean="0">
                <a:latin typeface="Arial" panose="020B0604020202020204" pitchFamily="34" charset="0"/>
                <a:cs typeface="Arial" panose="020B0604020202020204" pitchFamily="34" charset="0"/>
              </a:rPr>
              <a:t>これは、前例となる法的事例である。</a:t>
            </a:r>
            <a:r>
              <a:rPr lang="en-US" altLang="ja-JP" sz="3200" dirty="0" smtClean="0">
                <a:latin typeface="Arial" panose="020B0604020202020204" pitchFamily="34" charset="0"/>
                <a:cs typeface="Arial" panose="020B0604020202020204" pitchFamily="34" charset="0"/>
              </a:rPr>
              <a:t>LBP</a:t>
            </a:r>
            <a:r>
              <a:rPr lang="ja-JP" altLang="en-US" sz="3200" dirty="0" smtClean="0">
                <a:latin typeface="Arial" panose="020B0604020202020204" pitchFamily="34" charset="0"/>
                <a:cs typeface="Arial" panose="020B0604020202020204" pitchFamily="34" charset="0"/>
              </a:rPr>
              <a:t>に親権が与えられ、子供を返される命令が下された初の例である。</a:t>
            </a:r>
            <a:endParaRPr lang="en-US" altLang="ja-JP" sz="3200" dirty="0" smtClean="0">
              <a:latin typeface="Arial" panose="020B0604020202020204" pitchFamily="34" charset="0"/>
              <a:cs typeface="Arial" panose="020B0604020202020204" pitchFamily="34" charset="0"/>
            </a:endParaRPr>
          </a:p>
          <a:p>
            <a:pPr marL="457200" indent="-228600" algn="just">
              <a:buFont typeface="Arial" panose="020B0604020202020204" pitchFamily="34" charset="0"/>
              <a:buChar char="•"/>
            </a:pPr>
            <a:endParaRPr lang="en-US" sz="900" dirty="0" smtClean="0">
              <a:latin typeface="Arial" panose="020B0604020202020204" pitchFamily="34" charset="0"/>
              <a:cs typeface="Arial" panose="020B0604020202020204" pitchFamily="34" charset="0"/>
            </a:endParaRPr>
          </a:p>
          <a:p>
            <a:pPr marL="457200" indent="-228600">
              <a:buFont typeface="Arial" panose="020B0604020202020204" pitchFamily="34" charset="0"/>
              <a:buChar char="•"/>
            </a:pPr>
            <a:r>
              <a:rPr lang="ja-JP" altLang="en-US" sz="3200" dirty="0" smtClean="0">
                <a:latin typeface="Arial" panose="020B0604020202020204" pitchFamily="34" charset="0"/>
                <a:cs typeface="Arial" panose="020B0604020202020204" pitchFamily="34" charset="0"/>
              </a:rPr>
              <a:t>「フレンドリー・ペアレント・ルール」が適用された初の例である。</a:t>
            </a:r>
            <a:endParaRPr lang="en-US" sz="3200" dirty="0" smtClean="0">
              <a:latin typeface="Arial" panose="020B0604020202020204" pitchFamily="34" charset="0"/>
              <a:cs typeface="Arial" panose="020B0604020202020204" pitchFamily="34" charset="0"/>
            </a:endParaRPr>
          </a:p>
          <a:p>
            <a:pPr marL="457200" indent="-228600"/>
            <a:endParaRPr lang="en-US" sz="900" dirty="0" smtClean="0">
              <a:latin typeface="Arial" panose="020B0604020202020204" pitchFamily="34" charset="0"/>
              <a:cs typeface="Arial" panose="020B0604020202020204" pitchFamily="34" charset="0"/>
            </a:endParaRPr>
          </a:p>
          <a:p>
            <a:pPr marL="457200" indent="-228600" algn="just">
              <a:buFont typeface="Arial" panose="020B0604020202020204" pitchFamily="34" charset="0"/>
              <a:buChar char="•"/>
            </a:pPr>
            <a:r>
              <a:rPr lang="ja-JP" altLang="en-US" sz="3200" dirty="0" smtClean="0">
                <a:latin typeface="Arial" panose="020B0604020202020204" pitchFamily="34" charset="0"/>
                <a:cs typeface="Arial" panose="020B0604020202020204" pitchFamily="34" charset="0"/>
              </a:rPr>
              <a:t>現在控訴審で、拉致された子供の声や意思を悪用する事に異議を唱えている。</a:t>
            </a:r>
            <a:endParaRPr lang="en-US" sz="3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3950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063198"/>
          </a:xfrm>
          <a:prstGeom prst="rect">
            <a:avLst/>
          </a:prstGeom>
        </p:spPr>
        <p:txBody>
          <a:bodyPr wrap="square">
            <a:spAutoFit/>
          </a:bodyPr>
          <a:lstStyle/>
          <a:p>
            <a:pPr algn="ctr"/>
            <a:r>
              <a:rPr lang="ja-JP" altLang="en-US" sz="4400" dirty="0" smtClean="0">
                <a:solidFill>
                  <a:prstClr val="black"/>
                </a:solidFill>
                <a:latin typeface="Arial" panose="020B0604020202020204" pitchFamily="34" charset="0"/>
                <a:cs typeface="Arial" panose="020B0604020202020204" pitchFamily="34" charset="0"/>
              </a:rPr>
              <a:t>日本でのハーグ条約の状態</a:t>
            </a:r>
            <a:endParaRPr lang="en-US" sz="1000" dirty="0" smtClean="0">
              <a:solidFill>
                <a:prstClr val="black"/>
              </a:solidFill>
              <a:latin typeface="Arial" panose="020B0604020202020204" pitchFamily="34" charset="0"/>
              <a:cs typeface="Arial" panose="020B0604020202020204" pitchFamily="34" charset="0"/>
            </a:endParaRPr>
          </a:p>
          <a:p>
            <a:pPr algn="ctr"/>
            <a:endParaRPr lang="en-US" sz="1000" dirty="0">
              <a:solidFill>
                <a:prstClr val="black"/>
              </a:solidFill>
              <a:latin typeface="Arial" panose="020B0604020202020204" pitchFamily="34" charset="0"/>
              <a:cs typeface="Arial" panose="020B0604020202020204" pitchFamily="34" charset="0"/>
            </a:endParaRPr>
          </a:p>
          <a:p>
            <a:pPr algn="ctr"/>
            <a:endParaRPr lang="en-US" sz="1000" dirty="0" smtClean="0">
              <a:solidFill>
                <a:prstClr val="black"/>
              </a:solidFill>
              <a:latin typeface="Arial" panose="020B0604020202020204" pitchFamily="34" charset="0"/>
              <a:cs typeface="Arial" panose="020B0604020202020204" pitchFamily="34" charset="0"/>
            </a:endParaRPr>
          </a:p>
          <a:p>
            <a:pPr marL="457200" indent="-228600" algn="just">
              <a:buFont typeface="Arial" panose="020B0604020202020204" pitchFamily="34" charset="0"/>
              <a:buChar char="•"/>
            </a:pPr>
            <a:r>
              <a:rPr lang="ja-JP" altLang="en-US" sz="2800" dirty="0" smtClean="0">
                <a:solidFill>
                  <a:prstClr val="black"/>
                </a:solidFill>
                <a:latin typeface="Arial" panose="020B0604020202020204" pitchFamily="34" charset="0"/>
                <a:cs typeface="Arial" panose="020B0604020202020204" pitchFamily="34" charset="0"/>
              </a:rPr>
              <a:t>現在、先頭を走る米国の</a:t>
            </a:r>
            <a:r>
              <a:rPr lang="ja-JP" altLang="en-US" sz="2800" dirty="0">
                <a:solidFill>
                  <a:prstClr val="black"/>
                </a:solidFill>
                <a:latin typeface="Arial" panose="020B0604020202020204" pitchFamily="34" charset="0"/>
                <a:cs typeface="Arial" panose="020B0604020202020204" pitchFamily="34" charset="0"/>
              </a:rPr>
              <a:t>ハーグ</a:t>
            </a:r>
            <a:r>
              <a:rPr lang="ja-JP" altLang="en-US" sz="2800" dirty="0" smtClean="0">
                <a:solidFill>
                  <a:prstClr val="black"/>
                </a:solidFill>
                <a:latin typeface="Arial" panose="020B0604020202020204" pitchFamily="34" charset="0"/>
                <a:cs typeface="Arial" panose="020B0604020202020204" pitchFamily="34" charset="0"/>
              </a:rPr>
              <a:t>事例の支援中である。ジェームズ・クック氏が</a:t>
            </a:r>
            <a:r>
              <a:rPr lang="en-US" altLang="ja-JP" sz="2800" dirty="0" smtClean="0">
                <a:solidFill>
                  <a:prstClr val="black"/>
                </a:solidFill>
                <a:latin typeface="Arial" panose="020B0604020202020204" pitchFamily="34" charset="0"/>
                <a:cs typeface="Arial" panose="020B0604020202020204" pitchFamily="34" charset="0"/>
              </a:rPr>
              <a:t>LBP</a:t>
            </a:r>
            <a:r>
              <a:rPr lang="ja-JP" altLang="en-US" sz="2800" dirty="0" smtClean="0">
                <a:solidFill>
                  <a:prstClr val="black"/>
                </a:solidFill>
                <a:latin typeface="Arial" panose="020B0604020202020204" pitchFamily="34" charset="0"/>
                <a:cs typeface="Arial" panose="020B0604020202020204" pitchFamily="34" charset="0"/>
              </a:rPr>
              <a:t>である。</a:t>
            </a:r>
            <a:endParaRPr lang="en-US" sz="2800" dirty="0" smtClean="0">
              <a:solidFill>
                <a:prstClr val="black"/>
              </a:solidFill>
              <a:latin typeface="Arial" panose="020B0604020202020204" pitchFamily="34" charset="0"/>
              <a:cs typeface="Arial" panose="020B0604020202020204" pitchFamily="34" charset="0"/>
            </a:endParaRPr>
          </a:p>
          <a:p>
            <a:endParaRPr lang="en-US" dirty="0" smtClean="0">
              <a:solidFill>
                <a:prstClr val="black"/>
              </a:solidFill>
              <a:latin typeface="Arial" panose="020B0604020202020204" pitchFamily="34" charset="0"/>
              <a:cs typeface="Arial" panose="020B0604020202020204" pitchFamily="34" charset="0"/>
            </a:endParaRPr>
          </a:p>
          <a:p>
            <a:pPr marL="457200" indent="-228600">
              <a:buFont typeface="Arial" panose="020B0604020202020204" pitchFamily="34" charset="0"/>
              <a:buChar char="•"/>
            </a:pPr>
            <a:r>
              <a:rPr lang="ja-JP" altLang="en-US" sz="2800" dirty="0" smtClean="0">
                <a:solidFill>
                  <a:prstClr val="black"/>
                </a:solidFill>
                <a:latin typeface="Arial" panose="020B0604020202020204" pitchFamily="34" charset="0"/>
                <a:cs typeface="Arial" panose="020B0604020202020204" pitchFamily="34" charset="0"/>
              </a:rPr>
              <a:t>彼はハーグに基づく裁判所による米国へ子らを連れ戻すための返還命令を持っている。</a:t>
            </a:r>
            <a:endParaRPr lang="en-US" sz="2800" dirty="0" smtClean="0">
              <a:solidFill>
                <a:prstClr val="black"/>
              </a:solidFill>
              <a:latin typeface="Arial" panose="020B0604020202020204" pitchFamily="34" charset="0"/>
              <a:cs typeface="Arial" panose="020B0604020202020204" pitchFamily="34" charset="0"/>
            </a:endParaRPr>
          </a:p>
          <a:p>
            <a:endParaRPr lang="en-US" dirty="0" smtClean="0">
              <a:solidFill>
                <a:prstClr val="black"/>
              </a:solidFill>
              <a:latin typeface="Arial" panose="020B0604020202020204" pitchFamily="34" charset="0"/>
              <a:cs typeface="Arial" panose="020B0604020202020204" pitchFamily="34" charset="0"/>
            </a:endParaRPr>
          </a:p>
          <a:p>
            <a:pPr marL="457200" indent="-228600">
              <a:buFont typeface="Arial" panose="020B0604020202020204" pitchFamily="34" charset="0"/>
              <a:buChar char="•"/>
            </a:pPr>
            <a:r>
              <a:rPr lang="ja-JP" altLang="en-US" sz="2800" dirty="0" smtClean="0">
                <a:latin typeface="Arial" panose="020B0604020202020204" pitchFamily="34" charset="0"/>
                <a:cs typeface="Arial" panose="020B0604020202020204" pitchFamily="34" charset="0"/>
              </a:rPr>
              <a:t>子供を戻す為の、日本のハーグ裁判所命令の強制執行のプロセスに欠陥がある。子にトラウマをもたらす恐れがある。</a:t>
            </a:r>
            <a:endParaRPr lang="en-US" sz="2800" dirty="0" smtClean="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pPr marL="457200" indent="-228600" algn="just">
              <a:buFont typeface="Arial" panose="020B0604020202020204" pitchFamily="34" charset="0"/>
              <a:buChar char="•"/>
            </a:pPr>
            <a:r>
              <a:rPr lang="ja-JP" altLang="en-US" sz="2800" dirty="0" smtClean="0">
                <a:latin typeface="Arial" panose="020B0604020202020204" pitchFamily="34" charset="0"/>
                <a:cs typeface="Arial" panose="020B0604020202020204" pitchFamily="34" charset="0"/>
              </a:rPr>
              <a:t>アメリカ合衆国議会で７月１４日に本件が証言された。</a:t>
            </a:r>
            <a:endParaRPr lang="en-US" sz="2800" dirty="0" smtClean="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pPr marL="457200" indent="-228600">
              <a:buFont typeface="Arial" panose="020B0604020202020204" pitchFamily="34" charset="0"/>
              <a:buChar char="•"/>
            </a:pPr>
            <a:r>
              <a:rPr lang="ja-JP" altLang="en-US" sz="2800" dirty="0" smtClean="0">
                <a:latin typeface="Arial" panose="020B0604020202020204" pitchFamily="34" charset="0"/>
                <a:cs typeface="Arial" panose="020B0604020202020204" pitchFamily="34" charset="0"/>
              </a:rPr>
              <a:t>「子供たちが私と別々の期間が長くなる程、子供たちは私をより恐れ、不信を抱くようになるのは、おかしな事である。」</a:t>
            </a:r>
            <a:endParaRPr lang="en-US" sz="3200" dirty="0" smtClean="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0136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8448" y="177421"/>
            <a:ext cx="11718878" cy="8863965"/>
          </a:xfrm>
          <a:prstGeom prst="rect">
            <a:avLst/>
          </a:prstGeom>
        </p:spPr>
        <p:txBody>
          <a:bodyPr wrap="square">
            <a:spAutoFit/>
          </a:bodyPr>
          <a:lstStyle/>
          <a:p>
            <a:pPr algn="ctr"/>
            <a:r>
              <a:rPr lang="ja-JP" altLang="en-US" sz="4400" dirty="0" smtClean="0">
                <a:solidFill>
                  <a:prstClr val="black"/>
                </a:solidFill>
                <a:latin typeface="Arial" panose="020B0604020202020204" pitchFamily="34" charset="0"/>
                <a:cs typeface="Arial" panose="020B0604020202020204" pitchFamily="34" charset="0"/>
              </a:rPr>
              <a:t>希望はある。</a:t>
            </a:r>
            <a:r>
              <a:rPr lang="en-US" sz="4400" dirty="0" smtClean="0">
                <a:solidFill>
                  <a:prstClr val="black"/>
                </a:solidFill>
                <a:latin typeface="Arial" panose="020B0604020202020204" pitchFamily="34" charset="0"/>
                <a:cs typeface="Arial" panose="020B0604020202020204" pitchFamily="34" charset="0"/>
              </a:rPr>
              <a:t> </a:t>
            </a:r>
            <a:r>
              <a:rPr lang="ja-JP" altLang="en-US" sz="4400" dirty="0" smtClean="0">
                <a:solidFill>
                  <a:prstClr val="black"/>
                </a:solidFill>
                <a:latin typeface="Arial" panose="020B0604020202020204" pitchFamily="34" charset="0"/>
                <a:cs typeface="Arial" panose="020B0604020202020204" pitchFamily="34" charset="0"/>
              </a:rPr>
              <a:t>そこに未だに到達していないか</a:t>
            </a:r>
            <a:r>
              <a:rPr lang="en-US" sz="4400" dirty="0" smtClean="0">
                <a:solidFill>
                  <a:prstClr val="black"/>
                </a:solidFill>
                <a:latin typeface="Arial" panose="020B0604020202020204" pitchFamily="34" charset="0"/>
                <a:cs typeface="Arial" panose="020B0604020202020204" pitchFamily="34" charset="0"/>
              </a:rPr>
              <a:t>?</a:t>
            </a:r>
          </a:p>
          <a:p>
            <a:pPr algn="ctr"/>
            <a:endParaRPr lang="en-US" sz="1000" dirty="0" smtClean="0">
              <a:solidFill>
                <a:prstClr val="black"/>
              </a:solidFill>
              <a:latin typeface="Arial" panose="020B0604020202020204" pitchFamily="34" charset="0"/>
              <a:cs typeface="Arial" panose="020B0604020202020204" pitchFamily="34" charset="0"/>
            </a:endParaRPr>
          </a:p>
          <a:p>
            <a:pPr algn="ctr"/>
            <a:endParaRPr lang="en-US" sz="1000" dirty="0">
              <a:solidFill>
                <a:prstClr val="black"/>
              </a:solidFill>
              <a:latin typeface="Arial" panose="020B0604020202020204" pitchFamily="34" charset="0"/>
              <a:cs typeface="Arial" panose="020B0604020202020204" pitchFamily="34" charset="0"/>
            </a:endParaRPr>
          </a:p>
          <a:p>
            <a:pPr algn="ctr"/>
            <a:endParaRPr lang="en-US" sz="1000" dirty="0" smtClean="0">
              <a:solidFill>
                <a:prstClr val="black"/>
              </a:solidFill>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r>
              <a:rPr lang="ja-JP" altLang="en-US" sz="3200" dirty="0" smtClean="0">
                <a:solidFill>
                  <a:prstClr val="black"/>
                </a:solidFill>
                <a:latin typeface="Arial" panose="020B0604020202020204" pitchFamily="34" charset="0"/>
                <a:cs typeface="Arial" panose="020B0604020202020204" pitchFamily="34" charset="0"/>
              </a:rPr>
              <a:t>行動主義がいずれ目標を達成し絆の再生するであろう。</a:t>
            </a:r>
            <a:endParaRPr lang="en-US" altLang="ja-JP" sz="3200" dirty="0" smtClean="0">
              <a:solidFill>
                <a:prstClr val="black"/>
              </a:solidFill>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endParaRPr lang="en-US" sz="1200" dirty="0" smtClean="0">
              <a:solidFill>
                <a:prstClr val="black"/>
              </a:solidFill>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r>
              <a:rPr lang="ja-JP" altLang="en-US" sz="3200" dirty="0" smtClean="0">
                <a:solidFill>
                  <a:prstClr val="black"/>
                </a:solidFill>
                <a:latin typeface="Arial" panose="020B0604020202020204" pitchFamily="34" charset="0"/>
                <a:cs typeface="Arial" panose="020B0604020202020204" pitchFamily="34" charset="0"/>
              </a:rPr>
              <a:t>子供は成長に従い、心理的投獄から抜け出し、疎外された親を探す。</a:t>
            </a:r>
            <a:endParaRPr lang="en-US" altLang="ja-JP" sz="3200" dirty="0" smtClean="0">
              <a:solidFill>
                <a:prstClr val="black"/>
              </a:solidFill>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endParaRPr lang="en-US" sz="1200" dirty="0">
              <a:solidFill>
                <a:prstClr val="black"/>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ja-JP" altLang="en-US" sz="3200" dirty="0" smtClean="0">
                <a:solidFill>
                  <a:prstClr val="black"/>
                </a:solidFill>
                <a:latin typeface="Arial" panose="020B0604020202020204" pitchFamily="34" charset="0"/>
                <a:cs typeface="Arial" panose="020B0604020202020204" pitchFamily="34" charset="0"/>
              </a:rPr>
              <a:t>疎外された親や子の幾人かは活動家である。</a:t>
            </a:r>
            <a:endParaRPr lang="en-US" sz="3200" dirty="0">
              <a:solidFill>
                <a:prstClr val="black"/>
              </a:solidFill>
              <a:latin typeface="Arial" panose="020B0604020202020204" pitchFamily="34" charset="0"/>
              <a:cs typeface="Arial" panose="020B0604020202020204" pitchFamily="34" charset="0"/>
            </a:endParaRPr>
          </a:p>
          <a:p>
            <a:endParaRPr lang="en-US" sz="1200" dirty="0">
              <a:solidFill>
                <a:prstClr val="black"/>
              </a:solidFill>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r>
              <a:rPr lang="ja-JP" altLang="en-US" sz="3200" dirty="0" smtClean="0">
                <a:solidFill>
                  <a:prstClr val="black"/>
                </a:solidFill>
                <a:latin typeface="Arial" panose="020B0604020202020204" pitchFamily="34" charset="0"/>
                <a:cs typeface="Arial" panose="020B0604020202020204" pitchFamily="34" charset="0"/>
              </a:rPr>
              <a:t>我々の努力は国際社会と国内の日本の法律に国際的</a:t>
            </a:r>
            <a:r>
              <a:rPr lang="en-US" altLang="ja-JP" sz="3200" dirty="0" smtClean="0">
                <a:solidFill>
                  <a:prstClr val="black"/>
                </a:solidFill>
                <a:latin typeface="Arial" panose="020B0604020202020204" pitchFamily="34" charset="0"/>
                <a:cs typeface="Arial" panose="020B0604020202020204" pitchFamily="34" charset="0"/>
              </a:rPr>
              <a:t>/</a:t>
            </a:r>
            <a:r>
              <a:rPr lang="ja-JP" altLang="en-US" sz="3200" dirty="0" smtClean="0">
                <a:solidFill>
                  <a:prstClr val="black"/>
                </a:solidFill>
                <a:latin typeface="Arial" panose="020B0604020202020204" pitchFamily="34" charset="0"/>
                <a:cs typeface="Arial" panose="020B0604020202020204" pitchFamily="34" charset="0"/>
              </a:rPr>
              <a:t>国内的変化と啓蒙をもたらすのを促し、二つの世界の架け橋になってきた。我々は活動家や専門家、当事者の親や子供達と協働している。</a:t>
            </a:r>
            <a:endParaRPr lang="en-US" sz="3200" dirty="0" smtClean="0">
              <a:solidFill>
                <a:prstClr val="black"/>
              </a:solidFill>
              <a:latin typeface="Arial" panose="020B0604020202020204" pitchFamily="34" charset="0"/>
              <a:cs typeface="Arial" panose="020B0604020202020204" pitchFamily="34" charset="0"/>
            </a:endParaRPr>
          </a:p>
          <a:p>
            <a:endParaRPr lang="en-US" sz="1200" dirty="0" smtClean="0">
              <a:solidFill>
                <a:prstClr val="black"/>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ja-JP" altLang="en-US" sz="3200" dirty="0" smtClean="0">
                <a:solidFill>
                  <a:prstClr val="black"/>
                </a:solidFill>
                <a:latin typeface="Arial" panose="020B0604020202020204" pitchFamily="34" charset="0"/>
                <a:cs typeface="Arial" panose="020B0604020202020204" pitchFamily="34" charset="0"/>
              </a:rPr>
              <a:t>やるべきことはもっとある。</a:t>
            </a:r>
            <a:endParaRPr lang="en-US" sz="3200" dirty="0" smtClean="0">
              <a:solidFill>
                <a:prstClr val="black"/>
              </a:solidFill>
              <a:latin typeface="Arial" panose="020B0604020202020204" pitchFamily="34" charset="0"/>
              <a:cs typeface="Arial" panose="020B0604020202020204" pitchFamily="34" charset="0"/>
            </a:endParaRPr>
          </a:p>
          <a:p>
            <a:endParaRPr lang="en-US" sz="3200" dirty="0">
              <a:solidFill>
                <a:prstClr val="black"/>
              </a:solidFill>
              <a:latin typeface="Arial" panose="020B0604020202020204" pitchFamily="34" charset="0"/>
              <a:cs typeface="Arial" panose="020B0604020202020204" pitchFamily="34" charset="0"/>
            </a:endParaRPr>
          </a:p>
          <a:p>
            <a:endParaRPr lang="en-US" sz="3200" dirty="0" smtClean="0">
              <a:solidFill>
                <a:prstClr val="black"/>
              </a:solidFill>
              <a:latin typeface="Arial" panose="020B0604020202020204" pitchFamily="34" charset="0"/>
              <a:cs typeface="Arial" panose="020B0604020202020204" pitchFamily="34" charset="0"/>
            </a:endParaRPr>
          </a:p>
          <a:p>
            <a:endParaRPr lang="en-US" sz="3200" dirty="0" smtClean="0">
              <a:solidFill>
                <a:prstClr val="black"/>
              </a:solidFill>
              <a:latin typeface="Arial" panose="020B0604020202020204" pitchFamily="34" charset="0"/>
              <a:cs typeface="Arial" panose="020B0604020202020204" pitchFamily="34" charset="0"/>
            </a:endParaRPr>
          </a:p>
          <a:p>
            <a:endParaRPr lang="en-US" sz="3200" dirty="0" smtClean="0">
              <a:solidFill>
                <a:prstClr val="black"/>
              </a:solidFill>
              <a:latin typeface="Arial" panose="020B0604020202020204" pitchFamily="34" charset="0"/>
              <a:cs typeface="Arial" panose="020B0604020202020204" pitchFamily="34" charset="0"/>
            </a:endParaRPr>
          </a:p>
          <a:p>
            <a:endParaRPr lang="en-US" sz="3200" dirty="0" smtClean="0">
              <a:solidFill>
                <a:prstClr val="black"/>
              </a:solidFill>
              <a:latin typeface="Arial" panose="020B0604020202020204" pitchFamily="34" charset="0"/>
              <a:cs typeface="Arial" panose="020B0604020202020204" pitchFamily="34" charset="0"/>
            </a:endParaRPr>
          </a:p>
          <a:p>
            <a:pPr algn="ctr"/>
            <a:endParaRPr lang="en-US" sz="3200" dirty="0" smtClean="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12298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srcRect l="14606" t="54703" b="2709"/>
          <a:stretch/>
        </p:blipFill>
        <p:spPr>
          <a:xfrm>
            <a:off x="1524000" y="0"/>
            <a:ext cx="9174560" cy="6858000"/>
          </a:xfrm>
          <a:prstGeom prst="rect">
            <a:avLst/>
          </a:prstGeom>
        </p:spPr>
      </p:pic>
      <p:sp>
        <p:nvSpPr>
          <p:cNvPr id="2" name="Rectangle 1"/>
          <p:cNvSpPr/>
          <p:nvPr/>
        </p:nvSpPr>
        <p:spPr>
          <a:xfrm>
            <a:off x="15280" y="308668"/>
            <a:ext cx="12192000" cy="5755422"/>
          </a:xfrm>
          <a:prstGeom prst="rect">
            <a:avLst/>
          </a:prstGeom>
        </p:spPr>
        <p:txBody>
          <a:bodyPr wrap="square">
            <a:spAutoFit/>
          </a:bodyPr>
          <a:lstStyle/>
          <a:p>
            <a:pPr algn="ctr"/>
            <a:r>
              <a:rPr lang="ja-JP" altLang="en-US" sz="4400" dirty="0" smtClean="0">
                <a:solidFill>
                  <a:prstClr val="black"/>
                </a:solidFill>
                <a:latin typeface="Arial" panose="020B0604020202020204" pitchFamily="34" charset="0"/>
                <a:cs typeface="Arial" panose="020B0604020202020204" pitchFamily="34" charset="0"/>
              </a:rPr>
              <a:t>教育と説得</a:t>
            </a:r>
            <a:endParaRPr lang="en-US" sz="1000" dirty="0">
              <a:solidFill>
                <a:prstClr val="black"/>
              </a:solidFill>
              <a:latin typeface="Arial" panose="020B0604020202020204" pitchFamily="34" charset="0"/>
              <a:cs typeface="Arial" panose="020B0604020202020204" pitchFamily="34" charset="0"/>
            </a:endParaRPr>
          </a:p>
          <a:p>
            <a:pPr algn="ctr"/>
            <a:endParaRPr lang="en-US" sz="2400" dirty="0">
              <a:solidFill>
                <a:prstClr val="black"/>
              </a:solidFill>
              <a:latin typeface="Arial" panose="020B0604020202020204" pitchFamily="34" charset="0"/>
              <a:cs typeface="Arial" panose="020B0604020202020204" pitchFamily="34" charset="0"/>
            </a:endParaRPr>
          </a:p>
          <a:p>
            <a:pPr algn="ctr"/>
            <a:r>
              <a:rPr lang="ja-JP" altLang="en-US" sz="2800" dirty="0" smtClean="0">
                <a:solidFill>
                  <a:prstClr val="black"/>
                </a:solidFill>
                <a:latin typeface="Arial" panose="020B0604020202020204" pitchFamily="34" charset="0"/>
                <a:cs typeface="Arial" panose="020B0604020202020204" pitchFamily="34" charset="0"/>
              </a:rPr>
              <a:t>貴方方の専門的知識と世界中での活動が当局や</a:t>
            </a:r>
            <a:endParaRPr lang="en-US" altLang="ja-JP" sz="2800" dirty="0" smtClean="0">
              <a:solidFill>
                <a:prstClr val="black"/>
              </a:solidFill>
              <a:latin typeface="Arial" panose="020B0604020202020204" pitchFamily="34" charset="0"/>
              <a:cs typeface="Arial" panose="020B0604020202020204" pitchFamily="34" charset="0"/>
            </a:endParaRPr>
          </a:p>
          <a:p>
            <a:pPr algn="ctr"/>
            <a:r>
              <a:rPr lang="ja-JP" altLang="en-US" sz="2800" dirty="0" smtClean="0">
                <a:solidFill>
                  <a:prstClr val="black"/>
                </a:solidFill>
                <a:latin typeface="Arial" panose="020B0604020202020204" pitchFamily="34" charset="0"/>
                <a:cs typeface="Arial" panose="020B0604020202020204" pitchFamily="34" charset="0"/>
              </a:rPr>
              <a:t>精神医療従事者に知れ渡り、彼らを説得させることができる。</a:t>
            </a:r>
            <a:endParaRPr lang="en-US" altLang="ja-JP" sz="2800" dirty="0" smtClean="0">
              <a:solidFill>
                <a:prstClr val="black"/>
              </a:solidFill>
              <a:latin typeface="Arial" panose="020B0604020202020204" pitchFamily="34" charset="0"/>
              <a:cs typeface="Arial" panose="020B0604020202020204" pitchFamily="34" charset="0"/>
            </a:endParaRPr>
          </a:p>
          <a:p>
            <a:pPr algn="ctr"/>
            <a:r>
              <a:rPr lang="ja-JP" altLang="en-US" sz="2800" dirty="0" smtClean="0">
                <a:solidFill>
                  <a:prstClr val="black"/>
                </a:solidFill>
                <a:latin typeface="Arial" panose="020B0604020202020204" pitchFamily="34" charset="0"/>
                <a:cs typeface="Arial" panose="020B0604020202020204" pitchFamily="34" charset="0"/>
              </a:rPr>
              <a:t>目標は拉致され疎外化された子供達と、　　　　　　　　　　　　　　　　　　　　　　　　　　　彼らの疎外化された親を再会させ、　　　　　　　　　　　　　　　　　　　　　　　　　　　　　　彼らが幸せに、豊かに、愛し合って、　　　　　　　　　　　　　　　　　　　　　　　　　　　　　　　　　自由に生きられるように、癒すことである。</a:t>
            </a:r>
            <a:endParaRPr lang="en-US" altLang="ja-JP" sz="2800" dirty="0" smtClean="0">
              <a:solidFill>
                <a:prstClr val="black"/>
              </a:solidFill>
              <a:latin typeface="Arial" panose="020B0604020202020204" pitchFamily="34" charset="0"/>
              <a:cs typeface="Arial" panose="020B0604020202020204" pitchFamily="34" charset="0"/>
            </a:endParaRPr>
          </a:p>
          <a:p>
            <a:endParaRPr lang="en-US" sz="3200" dirty="0" smtClean="0">
              <a:solidFill>
                <a:prstClr val="black"/>
              </a:solidFill>
              <a:latin typeface="Arial" panose="020B0604020202020204" pitchFamily="34" charset="0"/>
              <a:cs typeface="Arial" panose="020B0604020202020204" pitchFamily="34" charset="0"/>
            </a:endParaRPr>
          </a:p>
          <a:p>
            <a:endParaRPr lang="en-US" sz="3200" dirty="0" smtClean="0">
              <a:solidFill>
                <a:prstClr val="black"/>
              </a:solidFill>
              <a:latin typeface="Arial" panose="020B0604020202020204" pitchFamily="34" charset="0"/>
              <a:cs typeface="Arial" panose="020B0604020202020204" pitchFamily="34" charset="0"/>
            </a:endParaRPr>
          </a:p>
          <a:p>
            <a:endParaRPr lang="en-US" sz="3200" dirty="0" smtClean="0">
              <a:solidFill>
                <a:prstClr val="black"/>
              </a:solidFill>
              <a:latin typeface="Arial" panose="020B0604020202020204" pitchFamily="34" charset="0"/>
              <a:cs typeface="Arial" panose="020B0604020202020204" pitchFamily="34" charset="0"/>
            </a:endParaRPr>
          </a:p>
          <a:p>
            <a:pPr algn="ctr"/>
            <a:endParaRPr lang="en-US" sz="3200" dirty="0" smtClean="0">
              <a:solidFill>
                <a:prstClr val="black"/>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13052" y="4696120"/>
            <a:ext cx="1064456" cy="1538139"/>
          </a:xfrm>
          <a:prstGeom prst="rect">
            <a:avLst/>
          </a:prstGeom>
        </p:spPr>
      </p:pic>
      <p:sp>
        <p:nvSpPr>
          <p:cNvPr id="5" name="Rectangle 4"/>
          <p:cNvSpPr/>
          <p:nvPr/>
        </p:nvSpPr>
        <p:spPr>
          <a:xfrm>
            <a:off x="7193316" y="4280621"/>
            <a:ext cx="3719736" cy="830997"/>
          </a:xfrm>
          <a:prstGeom prst="rect">
            <a:avLst/>
          </a:prstGeom>
        </p:spPr>
        <p:txBody>
          <a:bodyPr wrap="none">
            <a:spAutoFit/>
          </a:bodyPr>
          <a:lstStyle/>
          <a:p>
            <a:r>
              <a:rPr lang="en-US" sz="2400" dirty="0"/>
              <a:t>Kizuna Child-Parent </a:t>
            </a:r>
            <a:r>
              <a:rPr lang="en-US" sz="2400" dirty="0" smtClean="0"/>
              <a:t>Reunion</a:t>
            </a:r>
          </a:p>
          <a:p>
            <a:r>
              <a:rPr lang="en-US" sz="2400" dirty="0"/>
              <a:t>john.gomez@kizuna-cpr.org</a:t>
            </a:r>
          </a:p>
        </p:txBody>
      </p:sp>
    </p:spTree>
    <p:extLst>
      <p:ext uri="{BB962C8B-B14F-4D97-AF65-F5344CB8AC3E}">
        <p14:creationId xmlns:p14="http://schemas.microsoft.com/office/powerpoint/2010/main" val="8571705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90165"/>
            <a:ext cx="12192000" cy="1325563"/>
          </a:xfrm>
        </p:spPr>
        <p:txBody>
          <a:bodyPr/>
          <a:lstStyle/>
          <a:p>
            <a:pPr algn="ctr"/>
            <a:r>
              <a:rPr lang="ja-JP" altLang="en-US" dirty="0" smtClean="0"/>
              <a:t>この後は補足的スライド</a:t>
            </a:r>
            <a:endParaRPr lang="en-US" dirty="0"/>
          </a:p>
        </p:txBody>
      </p:sp>
    </p:spTree>
    <p:extLst>
      <p:ext uri="{BB962C8B-B14F-4D97-AF65-F5344CB8AC3E}">
        <p14:creationId xmlns:p14="http://schemas.microsoft.com/office/powerpoint/2010/main" val="19120092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43349" y="436728"/>
            <a:ext cx="6505307" cy="769441"/>
          </a:xfrm>
          <a:prstGeom prst="rect">
            <a:avLst/>
          </a:prstGeom>
        </p:spPr>
        <p:txBody>
          <a:bodyPr wrap="none">
            <a:spAutoFit/>
          </a:bodyPr>
          <a:lstStyle/>
          <a:p>
            <a:pPr marL="7201" indent="-7201" algn="ctr">
              <a:lnSpc>
                <a:spcPct val="88000"/>
              </a:lnSpc>
              <a:tabLst>
                <a:tab pos="106562" algn="l"/>
                <a:tab pos="493928" algn="l"/>
                <a:tab pos="908654" algn="l"/>
                <a:tab pos="1323380" algn="l"/>
                <a:tab pos="1738106" algn="l"/>
                <a:tab pos="2152832" algn="l"/>
                <a:tab pos="2567558" algn="l"/>
                <a:tab pos="2982284" algn="l"/>
                <a:tab pos="3397011" algn="l"/>
                <a:tab pos="3811737" algn="l"/>
                <a:tab pos="4226463" algn="l"/>
                <a:tab pos="4641189" algn="l"/>
                <a:tab pos="5055915" algn="l"/>
                <a:tab pos="5470641" algn="l"/>
                <a:tab pos="5885367" algn="l"/>
                <a:tab pos="6300093" algn="l"/>
                <a:tab pos="6714820" algn="l"/>
                <a:tab pos="7129546" algn="l"/>
                <a:tab pos="7544272" algn="l"/>
                <a:tab pos="7958998" algn="l"/>
                <a:tab pos="8373724" algn="l"/>
              </a:tabLst>
              <a:defRPr/>
            </a:pPr>
            <a:r>
              <a:rPr lang="ja-JP" altLang="en-US" sz="5000" kern="0" dirty="0" smtClean="0">
                <a:latin typeface="Arial" panose="020B0604020202020204" pitchFamily="34" charset="0"/>
                <a:cs typeface="Arial" panose="020B0604020202020204" pitchFamily="34" charset="0"/>
              </a:rPr>
              <a:t>日本の家族法のモデル</a:t>
            </a:r>
            <a:endParaRPr lang="en-US" sz="5000" kern="0" dirty="0">
              <a:latin typeface="Arial" panose="020B0604020202020204" pitchFamily="34" charset="0"/>
              <a:cs typeface="Arial" panose="020B0604020202020204" pitchFamily="34" charset="0"/>
            </a:endParaRPr>
          </a:p>
        </p:txBody>
      </p:sp>
      <p:sp>
        <p:nvSpPr>
          <p:cNvPr id="3" name="Rectangle 2"/>
          <p:cNvSpPr/>
          <p:nvPr/>
        </p:nvSpPr>
        <p:spPr>
          <a:xfrm>
            <a:off x="0" y="1581506"/>
            <a:ext cx="12192000" cy="3834896"/>
          </a:xfrm>
          <a:prstGeom prst="rect">
            <a:avLst/>
          </a:prstGeom>
        </p:spPr>
        <p:txBody>
          <a:bodyPr wrap="square">
            <a:spAutoFit/>
          </a:bodyPr>
          <a:lstStyle/>
          <a:p>
            <a:pPr marL="800100" indent="-228600">
              <a:lnSpc>
                <a:spcPct val="95000"/>
              </a:lnSpc>
              <a:buFont typeface="Arial" pitchFamily="34" charset="0"/>
              <a:buChar char="•"/>
              <a:tabLst>
                <a:tab pos="106562" algn="l"/>
                <a:tab pos="493928" algn="l"/>
                <a:tab pos="908654" algn="l"/>
                <a:tab pos="1323380" algn="l"/>
                <a:tab pos="1738106" algn="l"/>
                <a:tab pos="2152832" algn="l"/>
                <a:tab pos="2567558" algn="l"/>
                <a:tab pos="2982284" algn="l"/>
                <a:tab pos="3397011" algn="l"/>
                <a:tab pos="3811737" algn="l"/>
                <a:tab pos="4226463" algn="l"/>
                <a:tab pos="4641189" algn="l"/>
                <a:tab pos="5055915" algn="l"/>
                <a:tab pos="5470641" algn="l"/>
                <a:tab pos="5885367" algn="l"/>
                <a:tab pos="6300093" algn="l"/>
                <a:tab pos="6714820" algn="l"/>
                <a:tab pos="7129546" algn="l"/>
                <a:tab pos="7544272" algn="l"/>
                <a:tab pos="7958998" algn="l"/>
                <a:tab pos="8373724" algn="l"/>
              </a:tabLst>
              <a:defRPr/>
            </a:pPr>
            <a:r>
              <a:rPr lang="ja-JP" altLang="en-US" sz="3200" kern="0" smtClean="0">
                <a:latin typeface="Arial" panose="020B0604020202020204" pitchFamily="34" charset="0"/>
                <a:cs typeface="Arial" panose="020B0604020202020204" pitchFamily="34" charset="0"/>
              </a:rPr>
              <a:t>１９９２年</a:t>
            </a:r>
            <a:r>
              <a:rPr lang="ja-JP" altLang="en-US" sz="3200" kern="0" dirty="0" smtClean="0">
                <a:latin typeface="Arial" panose="020B0604020202020204" pitchFamily="34" charset="0"/>
                <a:cs typeface="Arial" panose="020B0604020202020204" pitchFamily="34" charset="0"/>
              </a:rPr>
              <a:t>からの離婚</a:t>
            </a:r>
            <a:r>
              <a:rPr lang="ja-JP" altLang="en-US" sz="3200" kern="0" dirty="0">
                <a:latin typeface="Arial" panose="020B0604020202020204" pitchFamily="34" charset="0"/>
                <a:cs typeface="Arial" panose="020B0604020202020204" pitchFamily="34" charset="0"/>
              </a:rPr>
              <a:t>件</a:t>
            </a:r>
            <a:r>
              <a:rPr lang="ja-JP" altLang="en-US" sz="3200" kern="0" dirty="0" smtClean="0">
                <a:latin typeface="Arial" panose="020B0604020202020204" pitchFamily="34" charset="0"/>
                <a:cs typeface="Arial" panose="020B0604020202020204" pitchFamily="34" charset="0"/>
              </a:rPr>
              <a:t>数５００万件</a:t>
            </a:r>
            <a:endParaRPr lang="en-US" sz="3200" kern="0" dirty="0" smtClean="0">
              <a:latin typeface="Arial" panose="020B0604020202020204" pitchFamily="34" charset="0"/>
              <a:cs typeface="Arial" panose="020B0604020202020204" pitchFamily="34" charset="0"/>
            </a:endParaRPr>
          </a:p>
          <a:p>
            <a:pPr marL="571500">
              <a:lnSpc>
                <a:spcPct val="95000"/>
              </a:lnSpc>
              <a:tabLst>
                <a:tab pos="106562" algn="l"/>
                <a:tab pos="493928" algn="l"/>
                <a:tab pos="908654" algn="l"/>
                <a:tab pos="1323380" algn="l"/>
                <a:tab pos="1738106" algn="l"/>
                <a:tab pos="2152832" algn="l"/>
                <a:tab pos="2567558" algn="l"/>
                <a:tab pos="2982284" algn="l"/>
                <a:tab pos="3397011" algn="l"/>
                <a:tab pos="3811737" algn="l"/>
                <a:tab pos="4226463" algn="l"/>
                <a:tab pos="4641189" algn="l"/>
                <a:tab pos="5055915" algn="l"/>
                <a:tab pos="5470641" algn="l"/>
                <a:tab pos="5885367" algn="l"/>
                <a:tab pos="6300093" algn="l"/>
                <a:tab pos="6714820" algn="l"/>
                <a:tab pos="7129546" algn="l"/>
                <a:tab pos="7544272" algn="l"/>
                <a:tab pos="7958998" algn="l"/>
                <a:tab pos="8373724" algn="l"/>
              </a:tabLst>
              <a:defRPr/>
            </a:pPr>
            <a:endParaRPr lang="en-US" sz="3200" kern="0" dirty="0">
              <a:latin typeface="Arial" panose="020B0604020202020204" pitchFamily="34" charset="0"/>
              <a:cs typeface="Arial" panose="020B0604020202020204" pitchFamily="34" charset="0"/>
            </a:endParaRPr>
          </a:p>
          <a:p>
            <a:pPr marL="800100" indent="-228600">
              <a:lnSpc>
                <a:spcPct val="95000"/>
              </a:lnSpc>
              <a:buFont typeface="Arial" pitchFamily="34" charset="0"/>
              <a:buChar char="•"/>
              <a:tabLst>
                <a:tab pos="106562" algn="l"/>
                <a:tab pos="493928" algn="l"/>
                <a:tab pos="908654" algn="l"/>
                <a:tab pos="1323380" algn="l"/>
                <a:tab pos="1738106" algn="l"/>
                <a:tab pos="2152832" algn="l"/>
                <a:tab pos="2567558" algn="l"/>
                <a:tab pos="2982284" algn="l"/>
                <a:tab pos="3397011" algn="l"/>
                <a:tab pos="3811737" algn="l"/>
                <a:tab pos="4226463" algn="l"/>
                <a:tab pos="4641189" algn="l"/>
                <a:tab pos="5055915" algn="l"/>
                <a:tab pos="5470641" algn="l"/>
                <a:tab pos="5885367" algn="l"/>
                <a:tab pos="6300093" algn="l"/>
                <a:tab pos="6714820" algn="l"/>
                <a:tab pos="7129546" algn="l"/>
                <a:tab pos="7544272" algn="l"/>
                <a:tab pos="7958998" algn="l"/>
                <a:tab pos="8373724" algn="l"/>
              </a:tabLst>
              <a:defRPr/>
            </a:pPr>
            <a:r>
              <a:rPr lang="ja-JP" altLang="en-US" sz="3200" kern="0" dirty="0" smtClean="0">
                <a:latin typeface="Arial" panose="020B0604020202020204" pitchFamily="34" charset="0"/>
                <a:cs typeface="Arial" panose="020B0604020202020204" pitchFamily="34" charset="0"/>
              </a:rPr>
              <a:t>単独親権のみが認可される。もう一方の親は親権を失う。</a:t>
            </a:r>
            <a:endParaRPr lang="en-US" altLang="ja-JP" sz="3200" kern="0" dirty="0" smtClean="0">
              <a:latin typeface="Arial" panose="020B0604020202020204" pitchFamily="34" charset="0"/>
              <a:cs typeface="Arial" panose="020B0604020202020204" pitchFamily="34" charset="0"/>
            </a:endParaRPr>
          </a:p>
          <a:p>
            <a:pPr marL="800100" indent="-228600">
              <a:lnSpc>
                <a:spcPct val="95000"/>
              </a:lnSpc>
              <a:buFont typeface="Arial" pitchFamily="34" charset="0"/>
              <a:buChar char="•"/>
              <a:tabLst>
                <a:tab pos="106562" algn="l"/>
                <a:tab pos="493928" algn="l"/>
                <a:tab pos="908654" algn="l"/>
                <a:tab pos="1323380" algn="l"/>
                <a:tab pos="1738106" algn="l"/>
                <a:tab pos="2152832" algn="l"/>
                <a:tab pos="2567558" algn="l"/>
                <a:tab pos="2982284" algn="l"/>
                <a:tab pos="3397011" algn="l"/>
                <a:tab pos="3811737" algn="l"/>
                <a:tab pos="4226463" algn="l"/>
                <a:tab pos="4641189" algn="l"/>
                <a:tab pos="5055915" algn="l"/>
                <a:tab pos="5470641" algn="l"/>
                <a:tab pos="5885367" algn="l"/>
                <a:tab pos="6300093" algn="l"/>
                <a:tab pos="6714820" algn="l"/>
                <a:tab pos="7129546" algn="l"/>
                <a:tab pos="7544272" algn="l"/>
                <a:tab pos="7958998" algn="l"/>
                <a:tab pos="8373724" algn="l"/>
              </a:tabLst>
              <a:defRPr/>
            </a:pPr>
            <a:endParaRPr lang="en-US" sz="3200" kern="0" dirty="0">
              <a:latin typeface="Arial" panose="020B0604020202020204" pitchFamily="34" charset="0"/>
              <a:cs typeface="Arial" panose="020B0604020202020204" pitchFamily="34" charset="0"/>
            </a:endParaRPr>
          </a:p>
          <a:p>
            <a:pPr marL="800100" indent="-228600">
              <a:lnSpc>
                <a:spcPct val="95000"/>
              </a:lnSpc>
              <a:buFont typeface="Arial" pitchFamily="34" charset="0"/>
              <a:buChar char="•"/>
              <a:tabLst>
                <a:tab pos="106562" algn="l"/>
                <a:tab pos="493928" algn="l"/>
                <a:tab pos="908654" algn="l"/>
                <a:tab pos="1323380" algn="l"/>
                <a:tab pos="1738106" algn="l"/>
                <a:tab pos="2152832" algn="l"/>
                <a:tab pos="2567558" algn="l"/>
                <a:tab pos="2982284" algn="l"/>
                <a:tab pos="3397011" algn="l"/>
                <a:tab pos="3811737" algn="l"/>
                <a:tab pos="4226463" algn="l"/>
                <a:tab pos="4641189" algn="l"/>
                <a:tab pos="5055915" algn="l"/>
                <a:tab pos="5470641" algn="l"/>
                <a:tab pos="5885367" algn="l"/>
                <a:tab pos="6300093" algn="l"/>
                <a:tab pos="6714820" algn="l"/>
                <a:tab pos="7129546" algn="l"/>
                <a:tab pos="7544272" algn="l"/>
                <a:tab pos="7958998" algn="l"/>
                <a:tab pos="8373724" algn="l"/>
              </a:tabLst>
              <a:defRPr/>
            </a:pPr>
            <a:r>
              <a:rPr lang="ja-JP" altLang="en-US" sz="3200" kern="0" dirty="0" smtClean="0">
                <a:latin typeface="Arial" panose="020B0604020202020204" pitchFamily="34" charset="0"/>
                <a:cs typeface="Arial" panose="020B0604020202020204" pitchFamily="34" charset="0"/>
              </a:rPr>
              <a:t>典型的な面会交流</a:t>
            </a:r>
            <a:r>
              <a:rPr lang="en-US" sz="3200" kern="0" dirty="0" smtClean="0">
                <a:latin typeface="Arial" panose="020B0604020202020204" pitchFamily="34" charset="0"/>
                <a:cs typeface="Arial" panose="020B0604020202020204" pitchFamily="34" charset="0"/>
              </a:rPr>
              <a:t>: </a:t>
            </a:r>
            <a:r>
              <a:rPr lang="ja-JP" altLang="en-US" sz="3200" kern="0" dirty="0" smtClean="0">
                <a:latin typeface="Arial" panose="020B0604020202020204" pitchFamily="34" charset="0"/>
                <a:cs typeface="Arial" panose="020B0604020202020204" pitchFamily="34" charset="0"/>
              </a:rPr>
              <a:t>一ヶ月に一度</a:t>
            </a:r>
            <a:r>
              <a:rPr lang="en-US" sz="3200" kern="0" dirty="0" smtClean="0">
                <a:latin typeface="Arial" panose="020B0604020202020204" pitchFamily="34" charset="0"/>
                <a:cs typeface="Arial" panose="020B0604020202020204" pitchFamily="34" charset="0"/>
              </a:rPr>
              <a:t>, </a:t>
            </a:r>
          </a:p>
          <a:p>
            <a:pPr marL="571500">
              <a:lnSpc>
                <a:spcPct val="95000"/>
              </a:lnSpc>
              <a:tabLst>
                <a:tab pos="106562" algn="l"/>
                <a:tab pos="493928" algn="l"/>
                <a:tab pos="908654" algn="l"/>
                <a:tab pos="1323380" algn="l"/>
                <a:tab pos="1738106" algn="l"/>
                <a:tab pos="2152832" algn="l"/>
                <a:tab pos="2567558" algn="l"/>
                <a:tab pos="2982284" algn="l"/>
                <a:tab pos="3397011" algn="l"/>
                <a:tab pos="3811737" algn="l"/>
                <a:tab pos="4226463" algn="l"/>
                <a:tab pos="4641189" algn="l"/>
                <a:tab pos="5055915" algn="l"/>
                <a:tab pos="5470641" algn="l"/>
                <a:tab pos="5885367" algn="l"/>
                <a:tab pos="6300093" algn="l"/>
                <a:tab pos="6714820" algn="l"/>
                <a:tab pos="7129546" algn="l"/>
                <a:tab pos="7544272" algn="l"/>
                <a:tab pos="7958998" algn="l"/>
                <a:tab pos="8373724" algn="l"/>
              </a:tabLst>
              <a:defRPr/>
            </a:pPr>
            <a:r>
              <a:rPr lang="en-US" sz="3200" kern="0" dirty="0">
                <a:latin typeface="Arial" panose="020B0604020202020204" pitchFamily="34" charset="0"/>
                <a:cs typeface="Arial" panose="020B0604020202020204" pitchFamily="34" charset="0"/>
              </a:rPr>
              <a:t>	</a:t>
            </a:r>
            <a:r>
              <a:rPr lang="ja-JP" altLang="en-US" sz="3200" kern="0" dirty="0" smtClean="0">
                <a:latin typeface="Arial" panose="020B0604020202020204" pitchFamily="34" charset="0"/>
                <a:cs typeface="Arial" panose="020B0604020202020204" pitchFamily="34" charset="0"/>
              </a:rPr>
              <a:t>二時間</a:t>
            </a:r>
            <a:r>
              <a:rPr lang="en-US" sz="3200" kern="0" dirty="0" smtClean="0">
                <a:latin typeface="Arial" panose="020B0604020202020204" pitchFamily="34" charset="0"/>
                <a:cs typeface="Arial" panose="020B0604020202020204" pitchFamily="34" charset="0"/>
              </a:rPr>
              <a:t>, </a:t>
            </a:r>
            <a:r>
              <a:rPr lang="ja-JP" altLang="en-US" sz="3200" kern="0" dirty="0" smtClean="0">
                <a:latin typeface="Arial" panose="020B0604020202020204" pitchFamily="34" charset="0"/>
                <a:cs typeface="Arial" panose="020B0604020202020204" pitchFamily="34" charset="0"/>
              </a:rPr>
              <a:t>頻繁でも定期的でもない</a:t>
            </a:r>
            <a:endParaRPr lang="en-US" altLang="ja-JP" sz="3200" kern="0" dirty="0" smtClean="0">
              <a:latin typeface="Arial" panose="020B0604020202020204" pitchFamily="34" charset="0"/>
              <a:cs typeface="Arial" panose="020B0604020202020204" pitchFamily="34" charset="0"/>
            </a:endParaRPr>
          </a:p>
          <a:p>
            <a:pPr marL="571500">
              <a:lnSpc>
                <a:spcPct val="95000"/>
              </a:lnSpc>
              <a:tabLst>
                <a:tab pos="106562" algn="l"/>
                <a:tab pos="493928" algn="l"/>
                <a:tab pos="908654" algn="l"/>
                <a:tab pos="1323380" algn="l"/>
                <a:tab pos="1738106" algn="l"/>
                <a:tab pos="2152832" algn="l"/>
                <a:tab pos="2567558" algn="l"/>
                <a:tab pos="2982284" algn="l"/>
                <a:tab pos="3397011" algn="l"/>
                <a:tab pos="3811737" algn="l"/>
                <a:tab pos="4226463" algn="l"/>
                <a:tab pos="4641189" algn="l"/>
                <a:tab pos="5055915" algn="l"/>
                <a:tab pos="5470641" algn="l"/>
                <a:tab pos="5885367" algn="l"/>
                <a:tab pos="6300093" algn="l"/>
                <a:tab pos="6714820" algn="l"/>
                <a:tab pos="7129546" algn="l"/>
                <a:tab pos="7544272" algn="l"/>
                <a:tab pos="7958998" algn="l"/>
                <a:tab pos="8373724" algn="l"/>
              </a:tabLst>
              <a:defRPr/>
            </a:pPr>
            <a:endParaRPr lang="en-US" sz="3200" kern="0" dirty="0">
              <a:latin typeface="Arial" panose="020B0604020202020204" pitchFamily="34" charset="0"/>
              <a:cs typeface="Arial" panose="020B0604020202020204" pitchFamily="34" charset="0"/>
            </a:endParaRPr>
          </a:p>
          <a:p>
            <a:pPr marL="800100" indent="-228600">
              <a:lnSpc>
                <a:spcPct val="95000"/>
              </a:lnSpc>
              <a:buFont typeface="Arial" pitchFamily="34" charset="0"/>
              <a:buChar char="•"/>
              <a:tabLst>
                <a:tab pos="106562" algn="l"/>
                <a:tab pos="493928" algn="l"/>
                <a:tab pos="908654" algn="l"/>
                <a:tab pos="1323380" algn="l"/>
                <a:tab pos="1738106" algn="l"/>
                <a:tab pos="2152832" algn="l"/>
                <a:tab pos="2567558" algn="l"/>
                <a:tab pos="2982284" algn="l"/>
                <a:tab pos="3397011" algn="l"/>
                <a:tab pos="3811737" algn="l"/>
                <a:tab pos="4226463" algn="l"/>
                <a:tab pos="4641189" algn="l"/>
                <a:tab pos="5055915" algn="l"/>
                <a:tab pos="5470641" algn="l"/>
                <a:tab pos="5885367" algn="l"/>
                <a:tab pos="6300093" algn="l"/>
                <a:tab pos="6714820" algn="l"/>
                <a:tab pos="7129546" algn="l"/>
                <a:tab pos="7544272" algn="l"/>
                <a:tab pos="7958998" algn="l"/>
                <a:tab pos="8373724" algn="l"/>
              </a:tabLst>
              <a:defRPr/>
            </a:pPr>
            <a:r>
              <a:rPr lang="ja-JP" altLang="en-US" sz="3200" kern="0" dirty="0" smtClean="0">
                <a:latin typeface="Arial" panose="020B0604020202020204" pitchFamily="34" charset="0"/>
                <a:cs typeface="Arial" panose="020B0604020202020204" pitchFamily="34" charset="0"/>
              </a:rPr>
              <a:t>面会交流の強制執行ができない</a:t>
            </a:r>
            <a:endParaRPr lang="en-US" sz="3200" kern="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23610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35280"/>
            <a:ext cx="12192000" cy="5632311"/>
          </a:xfrm>
          <a:prstGeom prst="rect">
            <a:avLst/>
          </a:prstGeom>
        </p:spPr>
        <p:txBody>
          <a:bodyPr wrap="square">
            <a:spAutoFit/>
          </a:bodyPr>
          <a:lstStyle/>
          <a:p>
            <a:pPr algn="ctr"/>
            <a:r>
              <a:rPr lang="ja-JP" altLang="en-US" sz="5000" dirty="0" smtClean="0">
                <a:solidFill>
                  <a:prstClr val="black"/>
                </a:solidFill>
                <a:latin typeface="Arial" panose="020B0604020202020204" pitchFamily="34" charset="0"/>
                <a:cs typeface="Arial" panose="020B0604020202020204" pitchFamily="34" charset="0"/>
              </a:rPr>
              <a:t>誰が影響を受け、関与しているか？</a:t>
            </a:r>
            <a:endParaRPr lang="en-US" sz="5000" dirty="0" smtClean="0">
              <a:solidFill>
                <a:prstClr val="black"/>
              </a:solidFill>
              <a:latin typeface="Arial" panose="020B0604020202020204" pitchFamily="34" charset="0"/>
              <a:cs typeface="Arial" panose="020B0604020202020204" pitchFamily="34" charset="0"/>
            </a:endParaRPr>
          </a:p>
          <a:p>
            <a:pPr algn="ctr"/>
            <a:endParaRPr lang="en-US" sz="1200" dirty="0" smtClean="0">
              <a:solidFill>
                <a:prstClr val="black"/>
              </a:solidFill>
              <a:latin typeface="Arial" panose="020B0604020202020204" pitchFamily="34" charset="0"/>
              <a:cs typeface="Arial" panose="020B0604020202020204" pitchFamily="34" charset="0"/>
            </a:endParaRPr>
          </a:p>
          <a:p>
            <a:pPr algn="ctr"/>
            <a:endParaRPr lang="en-US" sz="1000" dirty="0" smtClean="0">
              <a:solidFill>
                <a:prstClr val="black"/>
              </a:solidFill>
              <a:latin typeface="Arial" panose="020B0604020202020204" pitchFamily="34" charset="0"/>
              <a:cs typeface="Arial" panose="020B0604020202020204" pitchFamily="34" charset="0"/>
            </a:endParaRPr>
          </a:p>
          <a:p>
            <a:pPr marL="1485900" lvl="2" indent="-571500">
              <a:buFont typeface="Arial" panose="020B0604020202020204" pitchFamily="34" charset="0"/>
              <a:buChar char="•"/>
            </a:pPr>
            <a:r>
              <a:rPr lang="ja-JP" altLang="en-US" sz="3600" dirty="0" smtClean="0">
                <a:solidFill>
                  <a:prstClr val="black"/>
                </a:solidFill>
                <a:latin typeface="Arial" panose="020B0604020202020204" pitchFamily="34" charset="0"/>
                <a:cs typeface="Arial" panose="020B0604020202020204" pitchFamily="34" charset="0"/>
              </a:rPr>
              <a:t>拉致者</a:t>
            </a:r>
            <a:endParaRPr lang="en-US" altLang="ja-JP" sz="3600" dirty="0" smtClean="0">
              <a:solidFill>
                <a:prstClr val="black"/>
              </a:solidFill>
              <a:latin typeface="Arial" panose="020B0604020202020204" pitchFamily="34" charset="0"/>
              <a:cs typeface="Arial" panose="020B0604020202020204" pitchFamily="34" charset="0"/>
            </a:endParaRPr>
          </a:p>
          <a:p>
            <a:pPr marL="1485900" lvl="2" indent="-571500">
              <a:buFont typeface="Arial" panose="020B0604020202020204" pitchFamily="34" charset="0"/>
              <a:buChar char="•"/>
            </a:pPr>
            <a:endParaRPr lang="en-US" sz="3600" dirty="0">
              <a:solidFill>
                <a:prstClr val="black"/>
              </a:solidFill>
              <a:latin typeface="Arial" panose="020B0604020202020204" pitchFamily="34" charset="0"/>
              <a:cs typeface="Arial" panose="020B0604020202020204" pitchFamily="34" charset="0"/>
            </a:endParaRPr>
          </a:p>
          <a:p>
            <a:pPr marL="1485900" lvl="2" indent="-571500">
              <a:buFont typeface="Arial" panose="020B0604020202020204" pitchFamily="34" charset="0"/>
              <a:buChar char="•"/>
            </a:pPr>
            <a:r>
              <a:rPr lang="ja-JP" altLang="en-US" sz="3600" dirty="0" smtClean="0">
                <a:solidFill>
                  <a:prstClr val="black"/>
                </a:solidFill>
                <a:latin typeface="Arial" panose="020B0604020202020204" pitchFamily="34" charset="0"/>
                <a:cs typeface="Arial" panose="020B0604020202020204" pitchFamily="34" charset="0"/>
              </a:rPr>
              <a:t>拉致により連れ去られた親</a:t>
            </a:r>
            <a:r>
              <a:rPr lang="en-US" sz="3600" dirty="0" smtClean="0">
                <a:solidFill>
                  <a:prstClr val="black"/>
                </a:solidFill>
                <a:latin typeface="Arial" panose="020B0604020202020204" pitchFamily="34" charset="0"/>
                <a:cs typeface="Arial" panose="020B0604020202020204" pitchFamily="34" charset="0"/>
              </a:rPr>
              <a:t> (LBP)</a:t>
            </a:r>
          </a:p>
          <a:p>
            <a:pPr lvl="2"/>
            <a:r>
              <a:rPr lang="en-US" sz="3600" dirty="0">
                <a:solidFill>
                  <a:prstClr val="black"/>
                </a:solidFill>
                <a:latin typeface="Arial" panose="020B0604020202020204" pitchFamily="34" charset="0"/>
                <a:cs typeface="Arial" panose="020B0604020202020204" pitchFamily="34" charset="0"/>
              </a:rPr>
              <a:t>	</a:t>
            </a:r>
            <a:r>
              <a:rPr lang="en-US" sz="3600" dirty="0" smtClean="0">
                <a:solidFill>
                  <a:prstClr val="black"/>
                </a:solidFill>
                <a:latin typeface="Arial" panose="020B0604020202020204" pitchFamily="34" charset="0"/>
                <a:cs typeface="Arial" panose="020B0604020202020204" pitchFamily="34" charset="0"/>
              </a:rPr>
              <a:t>– </a:t>
            </a:r>
            <a:r>
              <a:rPr lang="ja-JP" altLang="en-US" sz="3600" dirty="0" smtClean="0">
                <a:solidFill>
                  <a:prstClr val="black"/>
                </a:solidFill>
                <a:latin typeface="Arial" panose="020B0604020202020204" pitchFamily="34" charset="0"/>
                <a:cs typeface="Arial" panose="020B0604020202020204" pitchFamily="34" charset="0"/>
              </a:rPr>
              <a:t>疎外化された親</a:t>
            </a:r>
            <a:endParaRPr lang="en-US" altLang="ja-JP" sz="3600" dirty="0" smtClean="0">
              <a:solidFill>
                <a:prstClr val="black"/>
              </a:solidFill>
              <a:latin typeface="Arial" panose="020B0604020202020204" pitchFamily="34" charset="0"/>
              <a:cs typeface="Arial" panose="020B0604020202020204" pitchFamily="34" charset="0"/>
            </a:endParaRPr>
          </a:p>
          <a:p>
            <a:pPr lvl="2"/>
            <a:endParaRPr lang="en-US" sz="3600" dirty="0">
              <a:solidFill>
                <a:prstClr val="black"/>
              </a:solidFill>
              <a:latin typeface="Arial" panose="020B0604020202020204" pitchFamily="34" charset="0"/>
              <a:cs typeface="Arial" panose="020B0604020202020204" pitchFamily="34" charset="0"/>
            </a:endParaRPr>
          </a:p>
          <a:p>
            <a:pPr marL="1485900" lvl="2" indent="-571500">
              <a:buFont typeface="Arial" panose="020B0604020202020204" pitchFamily="34" charset="0"/>
              <a:buChar char="•"/>
            </a:pPr>
            <a:r>
              <a:rPr lang="ja-JP" altLang="en-US" sz="3600" dirty="0" smtClean="0">
                <a:solidFill>
                  <a:prstClr val="black"/>
                </a:solidFill>
                <a:latin typeface="Arial" panose="020B0604020202020204" pitchFamily="34" charset="0"/>
                <a:cs typeface="Arial" panose="020B0604020202020204" pitchFamily="34" charset="0"/>
              </a:rPr>
              <a:t>拉致された子供　</a:t>
            </a:r>
            <a:r>
              <a:rPr lang="en-US" sz="3600" dirty="0" smtClean="0">
                <a:solidFill>
                  <a:prstClr val="black"/>
                </a:solidFill>
                <a:latin typeface="Arial" panose="020B0604020202020204" pitchFamily="34" charset="0"/>
                <a:cs typeface="Arial" panose="020B0604020202020204" pitchFamily="34" charset="0"/>
              </a:rPr>
              <a:t>– </a:t>
            </a:r>
            <a:r>
              <a:rPr lang="ja-JP" altLang="en-US" sz="3600" dirty="0" smtClean="0">
                <a:solidFill>
                  <a:prstClr val="black"/>
                </a:solidFill>
                <a:latin typeface="Arial" panose="020B0604020202020204" pitchFamily="34" charset="0"/>
                <a:cs typeface="Arial" panose="020B0604020202020204" pitchFamily="34" charset="0"/>
              </a:rPr>
              <a:t>疎外化された子供</a:t>
            </a:r>
            <a:endParaRPr lang="en-US" sz="3600" dirty="0" smtClean="0">
              <a:solidFill>
                <a:prstClr val="black"/>
              </a:solidFill>
              <a:latin typeface="Arial" panose="020B0604020202020204" pitchFamily="34" charset="0"/>
              <a:cs typeface="Arial" panose="020B0604020202020204" pitchFamily="34" charset="0"/>
            </a:endParaRPr>
          </a:p>
          <a:p>
            <a:pPr lvl="2"/>
            <a:endParaRPr lang="en-US" sz="3600" dirty="0" smtClean="0">
              <a:solidFill>
                <a:prstClr val="black"/>
              </a:solidFill>
              <a:latin typeface="Arial" panose="020B0604020202020204" pitchFamily="34" charset="0"/>
              <a:cs typeface="Arial" panose="020B0604020202020204" pitchFamily="34" charset="0"/>
            </a:endParaRPr>
          </a:p>
          <a:p>
            <a:pPr marL="1485900" lvl="2" indent="-571500">
              <a:buFont typeface="Arial" panose="020B0604020202020204" pitchFamily="34" charset="0"/>
              <a:buChar char="•"/>
            </a:pPr>
            <a:r>
              <a:rPr lang="ja-JP" altLang="en-US" sz="3600" dirty="0" smtClean="0">
                <a:solidFill>
                  <a:prstClr val="black"/>
                </a:solidFill>
                <a:latin typeface="Arial" panose="020B0604020202020204" pitchFamily="34" charset="0"/>
                <a:cs typeface="Arial" panose="020B0604020202020204" pitchFamily="34" charset="0"/>
              </a:rPr>
              <a:t>問題の巨大さと深刻さにより、社会全体</a:t>
            </a:r>
            <a:endParaRPr lang="en-US" sz="36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61968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4656" y="314794"/>
            <a:ext cx="11347554" cy="6247864"/>
          </a:xfrm>
          <a:prstGeom prst="rect">
            <a:avLst/>
          </a:prstGeom>
        </p:spPr>
        <p:txBody>
          <a:bodyPr wrap="square">
            <a:spAutoFit/>
          </a:bodyPr>
          <a:lstStyle/>
          <a:p>
            <a:pPr algn="ctr"/>
            <a:r>
              <a:rPr lang="ja-JP" altLang="en-US" sz="4400" dirty="0" smtClean="0">
                <a:solidFill>
                  <a:prstClr val="black"/>
                </a:solidFill>
                <a:latin typeface="Arial" panose="020B0604020202020204" pitchFamily="34" charset="0"/>
                <a:cs typeface="Arial" panose="020B0604020202020204" pitchFamily="34" charset="0"/>
              </a:rPr>
              <a:t>拉致者のプロフィール</a:t>
            </a:r>
            <a:endParaRPr lang="en-US" sz="1000" dirty="0" smtClean="0">
              <a:solidFill>
                <a:prstClr val="black"/>
              </a:solidFill>
              <a:latin typeface="Arial" panose="020B0604020202020204" pitchFamily="34" charset="0"/>
              <a:cs typeface="Arial" panose="020B0604020202020204" pitchFamily="34" charset="0"/>
            </a:endParaRPr>
          </a:p>
          <a:p>
            <a:pPr marL="571500" indent="-571500">
              <a:buFont typeface="Arial" panose="020B0604020202020204" pitchFamily="34" charset="0"/>
              <a:buChar char="•"/>
            </a:pPr>
            <a:endParaRPr lang="en-US" sz="3600" dirty="0" smtClean="0">
              <a:solidFill>
                <a:prstClr val="black"/>
              </a:solidFill>
              <a:latin typeface="Arial" panose="020B0604020202020204" pitchFamily="34" charset="0"/>
              <a:cs typeface="Arial" panose="020B0604020202020204" pitchFamily="34" charset="0"/>
            </a:endParaRPr>
          </a:p>
          <a:p>
            <a:pPr marL="571500" indent="-571500">
              <a:buFont typeface="Arial" panose="020B0604020202020204" pitchFamily="34" charset="0"/>
              <a:buChar char="•"/>
            </a:pPr>
            <a:r>
              <a:rPr lang="ja-JP" altLang="en-US" sz="3200" dirty="0" smtClean="0">
                <a:solidFill>
                  <a:prstClr val="black"/>
                </a:solidFill>
                <a:latin typeface="Arial" panose="020B0604020202020204" pitchFamily="34" charset="0"/>
                <a:cs typeface="Arial" panose="020B0604020202020204" pitchFamily="34" charset="0"/>
              </a:rPr>
              <a:t>精神病理学的に常に存在する。</a:t>
            </a:r>
            <a:endParaRPr lang="en-US" altLang="ja-JP" sz="3200" dirty="0" smtClean="0">
              <a:solidFill>
                <a:prstClr val="black"/>
              </a:solidFill>
              <a:latin typeface="Arial" panose="020B0604020202020204" pitchFamily="34" charset="0"/>
              <a:cs typeface="Arial" panose="020B0604020202020204" pitchFamily="34" charset="0"/>
            </a:endParaRPr>
          </a:p>
          <a:p>
            <a:pPr marL="571500" indent="-571500">
              <a:buFont typeface="Arial" panose="020B0604020202020204" pitchFamily="34" charset="0"/>
              <a:buChar char="•"/>
            </a:pPr>
            <a:endParaRPr lang="en-US" sz="1200" dirty="0">
              <a:solidFill>
                <a:prstClr val="black"/>
              </a:solidFill>
              <a:latin typeface="Arial" panose="020B0604020202020204" pitchFamily="34" charset="0"/>
              <a:cs typeface="Arial" panose="020B0604020202020204" pitchFamily="34" charset="0"/>
            </a:endParaRPr>
          </a:p>
          <a:p>
            <a:pPr marL="571500" indent="-571500" algn="just">
              <a:buFont typeface="Arial" panose="020B0604020202020204" pitchFamily="34" charset="0"/>
              <a:buChar char="•"/>
            </a:pPr>
            <a:r>
              <a:rPr lang="ja-JP" altLang="en-US" sz="3200" dirty="0" smtClean="0">
                <a:solidFill>
                  <a:prstClr val="black"/>
                </a:solidFill>
                <a:latin typeface="Arial" panose="020B0604020202020204" pitchFamily="34" charset="0"/>
                <a:cs typeface="Arial" panose="020B0604020202020204" pitchFamily="34" charset="0"/>
              </a:rPr>
              <a:t>人格障害、（しばしば境界性人格障害）、思考形態、文化的順応、虐待的、物質依存</a:t>
            </a:r>
            <a:endParaRPr lang="en-US" altLang="ja-JP" sz="3200" dirty="0" smtClean="0">
              <a:solidFill>
                <a:prstClr val="black"/>
              </a:solidFill>
              <a:latin typeface="Arial" panose="020B0604020202020204" pitchFamily="34" charset="0"/>
              <a:cs typeface="Arial" panose="020B0604020202020204" pitchFamily="34" charset="0"/>
            </a:endParaRPr>
          </a:p>
          <a:p>
            <a:pPr marL="571500" indent="-571500" algn="just">
              <a:buFont typeface="Arial" panose="020B0604020202020204" pitchFamily="34" charset="0"/>
              <a:buChar char="•"/>
            </a:pPr>
            <a:endParaRPr lang="en-US" sz="1200" dirty="0" smtClean="0">
              <a:solidFill>
                <a:prstClr val="black"/>
              </a:solidFill>
              <a:latin typeface="Arial" panose="020B0604020202020204" pitchFamily="34" charset="0"/>
              <a:cs typeface="Arial" panose="020B0604020202020204" pitchFamily="34" charset="0"/>
            </a:endParaRPr>
          </a:p>
          <a:p>
            <a:pPr marL="571500" indent="-571500">
              <a:buFont typeface="Arial" panose="020B0604020202020204" pitchFamily="34" charset="0"/>
              <a:buChar char="•"/>
            </a:pPr>
            <a:r>
              <a:rPr lang="ja-JP" altLang="en-US" sz="3200" dirty="0" smtClean="0">
                <a:solidFill>
                  <a:prstClr val="black"/>
                </a:solidFill>
                <a:latin typeface="Arial" panose="020B0604020202020204" pitchFamily="34" charset="0"/>
                <a:cs typeface="Arial" panose="020B0604020202020204" pitchFamily="34" charset="0"/>
              </a:rPr>
              <a:t>育ち：自らが虐待された、拉致された、疎外された。</a:t>
            </a:r>
            <a:endParaRPr lang="en-US" altLang="ja-JP" sz="3200" dirty="0" smtClean="0">
              <a:solidFill>
                <a:prstClr val="black"/>
              </a:solidFill>
              <a:latin typeface="Arial" panose="020B0604020202020204" pitchFamily="34" charset="0"/>
              <a:cs typeface="Arial" panose="020B0604020202020204" pitchFamily="34" charset="0"/>
            </a:endParaRPr>
          </a:p>
          <a:p>
            <a:pPr marL="571500" indent="-571500">
              <a:buFont typeface="Arial" panose="020B0604020202020204" pitchFamily="34" charset="0"/>
              <a:buChar char="•"/>
            </a:pPr>
            <a:endParaRPr lang="en-US" sz="1200" dirty="0">
              <a:solidFill>
                <a:prstClr val="black"/>
              </a:solidFill>
              <a:latin typeface="Arial" panose="020B0604020202020204" pitchFamily="34" charset="0"/>
              <a:cs typeface="Arial" panose="020B0604020202020204" pitchFamily="34" charset="0"/>
            </a:endParaRPr>
          </a:p>
          <a:p>
            <a:pPr marL="571500" indent="-571500">
              <a:buFont typeface="Arial" panose="020B0604020202020204" pitchFamily="34" charset="0"/>
              <a:buChar char="•"/>
            </a:pPr>
            <a:r>
              <a:rPr lang="ja-JP" altLang="en-US" sz="3200" dirty="0" smtClean="0">
                <a:solidFill>
                  <a:prstClr val="black"/>
                </a:solidFill>
                <a:latin typeface="Arial" panose="020B0604020202020204" pitchFamily="34" charset="0"/>
                <a:cs typeface="Arial" panose="020B0604020202020204" pitchFamily="34" charset="0"/>
              </a:rPr>
              <a:t>拉致後、家庭内暴力を根拠無く主張する。</a:t>
            </a:r>
            <a:endParaRPr lang="en-US" altLang="ja-JP" sz="3200" dirty="0" smtClean="0">
              <a:solidFill>
                <a:prstClr val="black"/>
              </a:solidFill>
              <a:latin typeface="Arial" panose="020B0604020202020204" pitchFamily="34" charset="0"/>
              <a:cs typeface="Arial" panose="020B0604020202020204" pitchFamily="34" charset="0"/>
            </a:endParaRPr>
          </a:p>
          <a:p>
            <a:pPr marL="571500" indent="-571500">
              <a:buFont typeface="Arial" panose="020B0604020202020204" pitchFamily="34" charset="0"/>
              <a:buChar char="•"/>
            </a:pPr>
            <a:endParaRPr lang="en-US" sz="1200" dirty="0" smtClean="0">
              <a:solidFill>
                <a:prstClr val="black"/>
              </a:solidFill>
              <a:latin typeface="Arial" panose="020B0604020202020204" pitchFamily="34" charset="0"/>
              <a:cs typeface="Arial" panose="020B0604020202020204" pitchFamily="34" charset="0"/>
            </a:endParaRPr>
          </a:p>
          <a:p>
            <a:pPr marL="571500" indent="-571500">
              <a:buFont typeface="Arial" panose="020B0604020202020204" pitchFamily="34" charset="0"/>
              <a:buChar char="•"/>
            </a:pPr>
            <a:r>
              <a:rPr lang="ja-JP" altLang="en-US" sz="3200" dirty="0" smtClean="0">
                <a:solidFill>
                  <a:prstClr val="black"/>
                </a:solidFill>
                <a:latin typeface="Arial" panose="020B0604020202020204" pitchFamily="34" charset="0"/>
                <a:cs typeface="Arial" panose="020B0604020202020204" pitchFamily="34" charset="0"/>
              </a:rPr>
              <a:t>拉致前後に、児童虐待を行う。</a:t>
            </a:r>
            <a:endParaRPr lang="en-US" altLang="ja-JP" sz="3200" dirty="0" smtClean="0">
              <a:solidFill>
                <a:prstClr val="black"/>
              </a:solidFill>
              <a:latin typeface="Arial" panose="020B0604020202020204" pitchFamily="34" charset="0"/>
              <a:cs typeface="Arial" panose="020B0604020202020204" pitchFamily="34" charset="0"/>
            </a:endParaRPr>
          </a:p>
          <a:p>
            <a:pPr marL="571500" indent="-571500">
              <a:buFont typeface="Arial" panose="020B0604020202020204" pitchFamily="34" charset="0"/>
              <a:buChar char="•"/>
            </a:pPr>
            <a:endParaRPr lang="en-US" sz="1200" dirty="0" smtClean="0">
              <a:solidFill>
                <a:prstClr val="black"/>
              </a:solidFill>
              <a:latin typeface="Arial" panose="020B0604020202020204" pitchFamily="34" charset="0"/>
              <a:cs typeface="Arial" panose="020B0604020202020204" pitchFamily="34" charset="0"/>
            </a:endParaRPr>
          </a:p>
          <a:p>
            <a:pPr marL="571500" indent="-571500">
              <a:buFont typeface="Arial" panose="020B0604020202020204" pitchFamily="34" charset="0"/>
              <a:buChar char="•"/>
            </a:pPr>
            <a:r>
              <a:rPr lang="ja-JP" altLang="en-US" sz="3200" dirty="0" smtClean="0">
                <a:solidFill>
                  <a:prstClr val="black"/>
                </a:solidFill>
                <a:latin typeface="Arial" panose="020B0604020202020204" pitchFamily="34" charset="0"/>
                <a:cs typeface="Arial" panose="020B0604020202020204" pitchFamily="34" charset="0"/>
              </a:rPr>
              <a:t>自分たちの要求と子供の要求を区別することができない。</a:t>
            </a:r>
            <a:endParaRPr lang="en-US" sz="3200" dirty="0" smtClean="0">
              <a:solidFill>
                <a:prstClr val="black"/>
              </a:solidFill>
              <a:latin typeface="Arial" panose="020B0604020202020204" pitchFamily="34" charset="0"/>
              <a:cs typeface="Arial" panose="020B0604020202020204" pitchFamily="34" charset="0"/>
            </a:endParaRPr>
          </a:p>
          <a:p>
            <a:endParaRPr lang="en-US" sz="36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83755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57133" y="1658194"/>
            <a:ext cx="11077732" cy="4031873"/>
          </a:xfrm>
          <a:prstGeom prst="rect">
            <a:avLst/>
          </a:prstGeom>
        </p:spPr>
        <p:txBody>
          <a:bodyPr wrap="square">
            <a:spAutoFit/>
          </a:bodyPr>
          <a:lstStyle/>
          <a:p>
            <a:pPr marL="571500" indent="-571500">
              <a:buFont typeface="Arial" panose="020B0604020202020204" pitchFamily="34" charset="0"/>
              <a:buChar char="•"/>
            </a:pPr>
            <a:r>
              <a:rPr lang="ja-JP" altLang="en-US" sz="3200" dirty="0" smtClean="0">
                <a:solidFill>
                  <a:prstClr val="black"/>
                </a:solidFill>
                <a:latin typeface="Arial" panose="020B0604020202020204" pitchFamily="34" charset="0"/>
                <a:cs typeface="Arial" panose="020B0604020202020204" pitchFamily="34" charset="0"/>
              </a:rPr>
              <a:t>日本の裁判所員、ソシアルワーカー、心理学専門家らが、子供を代弁するかのように話したり、子供の意見の尋ね方が不適切であったりして、操作されている。</a:t>
            </a:r>
            <a:endParaRPr lang="en-US" sz="3200" dirty="0" smtClean="0">
              <a:solidFill>
                <a:prstClr val="black"/>
              </a:solidFill>
              <a:latin typeface="Arial" panose="020B0604020202020204" pitchFamily="34" charset="0"/>
              <a:cs typeface="Arial" panose="020B0604020202020204" pitchFamily="34" charset="0"/>
            </a:endParaRPr>
          </a:p>
          <a:p>
            <a:endParaRPr lang="en-US" sz="3200" dirty="0" smtClean="0">
              <a:solidFill>
                <a:prstClr val="black"/>
              </a:solidFill>
              <a:latin typeface="Arial" panose="020B0604020202020204" pitchFamily="34" charset="0"/>
              <a:cs typeface="Arial" panose="020B0604020202020204" pitchFamily="34" charset="0"/>
            </a:endParaRPr>
          </a:p>
          <a:p>
            <a:pPr marL="571500" indent="-571500">
              <a:buFont typeface="Arial" panose="020B0604020202020204" pitchFamily="34" charset="0"/>
              <a:buChar char="•"/>
            </a:pPr>
            <a:r>
              <a:rPr lang="ja-JP" altLang="en-US" sz="3200" dirty="0" smtClean="0">
                <a:solidFill>
                  <a:prstClr val="black"/>
                </a:solidFill>
                <a:latin typeface="Arial" panose="020B0604020202020204" pitchFamily="34" charset="0"/>
                <a:cs typeface="Arial" panose="020B0604020202020204" pitchFamily="34" charset="0"/>
              </a:rPr>
              <a:t>家族裁判所における、理論的臨床的心理学を専門不足しており、専門家が必要である。</a:t>
            </a:r>
            <a:endParaRPr lang="en-US" altLang="ja-JP" sz="3200" dirty="0" smtClean="0">
              <a:solidFill>
                <a:prstClr val="black"/>
              </a:solidFill>
              <a:latin typeface="Arial" panose="020B0604020202020204" pitchFamily="34" charset="0"/>
              <a:cs typeface="Arial" panose="020B0604020202020204" pitchFamily="34" charset="0"/>
            </a:endParaRPr>
          </a:p>
          <a:p>
            <a:pPr marL="571500" indent="-571500">
              <a:buFont typeface="Arial" panose="020B0604020202020204" pitchFamily="34" charset="0"/>
              <a:buChar char="•"/>
            </a:pPr>
            <a:endParaRPr lang="en-US" sz="3200" dirty="0">
              <a:solidFill>
                <a:prstClr val="black"/>
              </a:solidFill>
              <a:latin typeface="Arial" panose="020B0604020202020204" pitchFamily="34" charset="0"/>
              <a:cs typeface="Arial" panose="020B0604020202020204" pitchFamily="34" charset="0"/>
            </a:endParaRPr>
          </a:p>
          <a:p>
            <a:pPr marL="571500" indent="-571500" algn="just">
              <a:buFont typeface="Arial" panose="020B0604020202020204" pitchFamily="34" charset="0"/>
              <a:buChar char="•"/>
            </a:pPr>
            <a:r>
              <a:rPr lang="ja-JP" altLang="en-US" sz="3200" dirty="0" smtClean="0">
                <a:solidFill>
                  <a:prstClr val="black"/>
                </a:solidFill>
                <a:latin typeface="Arial" panose="020B0604020202020204" pitchFamily="34" charset="0"/>
                <a:cs typeface="Arial" panose="020B0604020202020204" pitchFamily="34" charset="0"/>
              </a:rPr>
              <a:t>親の疎外化による影響を知らないか、考慮しない</a:t>
            </a:r>
            <a:endParaRPr lang="en-US" altLang="ja-JP" sz="3200" dirty="0" smtClean="0">
              <a:solidFill>
                <a:prstClr val="black"/>
              </a:solidFill>
              <a:latin typeface="Arial" panose="020B0604020202020204" pitchFamily="34" charset="0"/>
              <a:cs typeface="Arial" panose="020B0604020202020204" pitchFamily="34" charset="0"/>
            </a:endParaRPr>
          </a:p>
        </p:txBody>
      </p:sp>
      <p:sp>
        <p:nvSpPr>
          <p:cNvPr id="4" name="TextBox 3"/>
          <p:cNvSpPr txBox="1"/>
          <p:nvPr/>
        </p:nvSpPr>
        <p:spPr>
          <a:xfrm>
            <a:off x="-1" y="307538"/>
            <a:ext cx="12192001" cy="830997"/>
          </a:xfrm>
          <a:prstGeom prst="rect">
            <a:avLst/>
          </a:prstGeom>
          <a:noFill/>
        </p:spPr>
        <p:txBody>
          <a:bodyPr wrap="square" rtlCol="0">
            <a:spAutoFit/>
          </a:bodyPr>
          <a:lstStyle/>
          <a:p>
            <a:pPr algn="ctr"/>
            <a:r>
              <a:rPr lang="ja-JP" altLang="en-US" sz="4800" dirty="0" smtClean="0">
                <a:latin typeface="Arial" panose="020B0604020202020204" pitchFamily="34" charset="0"/>
                <a:cs typeface="Arial" panose="020B0604020202020204" pitchFamily="34" charset="0"/>
              </a:rPr>
              <a:t>家庭裁判所の問題</a:t>
            </a:r>
            <a:endParaRPr lang="en-U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39336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769441"/>
          </a:xfrm>
          <a:prstGeom prst="rect">
            <a:avLst/>
          </a:prstGeom>
        </p:spPr>
        <p:txBody>
          <a:bodyPr wrap="square">
            <a:spAutoFit/>
          </a:bodyPr>
          <a:lstStyle/>
          <a:p>
            <a:pPr algn="ctr"/>
            <a:r>
              <a:rPr lang="ja-JP" altLang="en-US" sz="4400" dirty="0" smtClean="0">
                <a:solidFill>
                  <a:prstClr val="black"/>
                </a:solidFill>
                <a:latin typeface="Arial" panose="020B0604020202020204" pitchFamily="34" charset="0"/>
                <a:ea typeface="+mj-ea"/>
                <a:cs typeface="Arial" panose="020B0604020202020204" pitchFamily="34" charset="0"/>
              </a:rPr>
              <a:t>ロードマップ</a:t>
            </a:r>
            <a:endParaRPr lang="en-US" dirty="0"/>
          </a:p>
        </p:txBody>
      </p:sp>
      <p:sp>
        <p:nvSpPr>
          <p:cNvPr id="3" name="Rectangle 2"/>
          <p:cNvSpPr/>
          <p:nvPr/>
        </p:nvSpPr>
        <p:spPr>
          <a:xfrm>
            <a:off x="0" y="769441"/>
            <a:ext cx="12192000" cy="6104235"/>
          </a:xfrm>
          <a:prstGeom prst="rect">
            <a:avLst/>
          </a:prstGeom>
        </p:spPr>
        <p:txBody>
          <a:bodyPr wrap="square">
            <a:spAutoFit/>
          </a:bodyPr>
          <a:lstStyle/>
          <a:p>
            <a:pPr marL="685800" lvl="1" indent="-228600" algn="just">
              <a:lnSpc>
                <a:spcPct val="150000"/>
              </a:lnSpc>
              <a:spcBef>
                <a:spcPts val="1000"/>
              </a:spcBef>
              <a:buFont typeface="Arial" panose="020B0604020202020204" pitchFamily="34" charset="0"/>
              <a:buChar char="•"/>
            </a:pPr>
            <a:r>
              <a:rPr lang="ja-JP" altLang="en-US" sz="2400" dirty="0" smtClean="0">
                <a:solidFill>
                  <a:prstClr val="black"/>
                </a:solidFill>
                <a:latin typeface="Arial" panose="020B0604020202020204" pitchFamily="34" charset="0"/>
                <a:cs typeface="Arial" panose="020B0604020202020204" pitchFamily="34" charset="0"/>
              </a:rPr>
              <a:t>絆</a:t>
            </a:r>
            <a:r>
              <a:rPr lang="en-US" altLang="ja-JP" sz="2400" dirty="0" smtClean="0">
                <a:solidFill>
                  <a:prstClr val="black"/>
                </a:solidFill>
                <a:latin typeface="Arial" panose="020B0604020202020204" pitchFamily="34" charset="0"/>
                <a:cs typeface="Arial" panose="020B0604020202020204" pitchFamily="34" charset="0"/>
              </a:rPr>
              <a:t>CPR</a:t>
            </a:r>
            <a:r>
              <a:rPr lang="ja-JP" altLang="en-US" sz="2400" dirty="0" smtClean="0">
                <a:solidFill>
                  <a:prstClr val="black"/>
                </a:solidFill>
                <a:latin typeface="Arial" panose="020B0604020202020204" pitchFamily="34" charset="0"/>
                <a:cs typeface="Arial" panose="020B0604020202020204" pitchFamily="34" charset="0"/>
              </a:rPr>
              <a:t>の議長からの視点</a:t>
            </a:r>
            <a:endParaRPr lang="en-US" sz="2400" dirty="0">
              <a:solidFill>
                <a:prstClr val="black"/>
              </a:solidFill>
              <a:latin typeface="Arial" panose="020B0604020202020204" pitchFamily="34" charset="0"/>
              <a:cs typeface="Arial" panose="020B0604020202020204" pitchFamily="34" charset="0"/>
            </a:endParaRPr>
          </a:p>
          <a:p>
            <a:pPr marL="685800" lvl="1" indent="-228600">
              <a:lnSpc>
                <a:spcPct val="150000"/>
              </a:lnSpc>
              <a:spcBef>
                <a:spcPts val="1000"/>
              </a:spcBef>
              <a:buFont typeface="Arial" panose="020B0604020202020204" pitchFamily="34" charset="0"/>
              <a:buChar char="•"/>
            </a:pPr>
            <a:r>
              <a:rPr lang="ja-JP" altLang="en-US" sz="2400" dirty="0" smtClean="0">
                <a:solidFill>
                  <a:prstClr val="black"/>
                </a:solidFill>
                <a:latin typeface="Arial" panose="020B0604020202020204" pitchFamily="34" charset="0"/>
                <a:cs typeface="Arial" panose="020B0604020202020204" pitchFamily="34" charset="0"/>
              </a:rPr>
              <a:t>日本での親の疎外化の背景</a:t>
            </a:r>
            <a:endParaRPr lang="en-US" sz="2400" dirty="0" smtClean="0">
              <a:solidFill>
                <a:prstClr val="black"/>
              </a:solidFill>
              <a:latin typeface="Arial" panose="020B0604020202020204" pitchFamily="34" charset="0"/>
              <a:cs typeface="Arial" panose="020B0604020202020204" pitchFamily="34" charset="0"/>
            </a:endParaRPr>
          </a:p>
          <a:p>
            <a:pPr marL="685800" lvl="1" indent="-228600" algn="just">
              <a:lnSpc>
                <a:spcPct val="150000"/>
              </a:lnSpc>
              <a:spcBef>
                <a:spcPts val="1000"/>
              </a:spcBef>
              <a:buFont typeface="Arial" panose="020B0604020202020204" pitchFamily="34" charset="0"/>
              <a:buChar char="•"/>
            </a:pPr>
            <a:r>
              <a:rPr lang="ja-JP" altLang="en-US" sz="2400" dirty="0" smtClean="0">
                <a:solidFill>
                  <a:prstClr val="black"/>
                </a:solidFill>
                <a:latin typeface="Arial" panose="020B0604020202020204" pitchFamily="34" charset="0"/>
                <a:cs typeface="Arial" panose="020B0604020202020204" pitchFamily="34" charset="0"/>
              </a:rPr>
              <a:t>どれだけの事例があるのか？</a:t>
            </a:r>
            <a:endParaRPr lang="en-US" altLang="ja-JP" sz="2400" dirty="0" smtClean="0">
              <a:solidFill>
                <a:prstClr val="black"/>
              </a:solidFill>
              <a:latin typeface="Arial" panose="020B0604020202020204" pitchFamily="34" charset="0"/>
              <a:cs typeface="Arial" panose="020B0604020202020204" pitchFamily="34" charset="0"/>
            </a:endParaRPr>
          </a:p>
          <a:p>
            <a:pPr marL="685800" lvl="1" indent="-228600" algn="just">
              <a:lnSpc>
                <a:spcPct val="150000"/>
              </a:lnSpc>
              <a:spcBef>
                <a:spcPts val="1000"/>
              </a:spcBef>
              <a:buFont typeface="Arial" panose="020B0604020202020204" pitchFamily="34" charset="0"/>
              <a:buChar char="•"/>
            </a:pPr>
            <a:r>
              <a:rPr lang="ja-JP" altLang="en-US" sz="2400" dirty="0" smtClean="0">
                <a:solidFill>
                  <a:prstClr val="black"/>
                </a:solidFill>
                <a:latin typeface="Arial" panose="020B0604020202020204" pitchFamily="34" charset="0"/>
                <a:cs typeface="Arial" panose="020B0604020202020204" pitchFamily="34" charset="0"/>
              </a:rPr>
              <a:t>拉致者のプロフィール</a:t>
            </a:r>
            <a:endParaRPr lang="en-US" altLang="ja-JP" sz="2400" dirty="0" smtClean="0">
              <a:solidFill>
                <a:prstClr val="black"/>
              </a:solidFill>
              <a:latin typeface="Arial" panose="020B0604020202020204" pitchFamily="34" charset="0"/>
              <a:cs typeface="Arial" panose="020B0604020202020204" pitchFamily="34" charset="0"/>
            </a:endParaRPr>
          </a:p>
          <a:p>
            <a:pPr marL="685800" lvl="1" indent="-228600">
              <a:lnSpc>
                <a:spcPct val="150000"/>
              </a:lnSpc>
              <a:spcBef>
                <a:spcPts val="1000"/>
              </a:spcBef>
              <a:buFont typeface="Arial" panose="020B0604020202020204" pitchFamily="34" charset="0"/>
              <a:buChar char="•"/>
            </a:pPr>
            <a:r>
              <a:rPr lang="ja-JP" altLang="en-US" sz="2400" dirty="0" smtClean="0">
                <a:solidFill>
                  <a:prstClr val="black"/>
                </a:solidFill>
                <a:latin typeface="Arial" panose="020B0604020202020204" pitchFamily="34" charset="0"/>
                <a:cs typeface="Arial" panose="020B0604020202020204" pitchFamily="34" charset="0"/>
              </a:rPr>
              <a:t>拉致における親の疎外化</a:t>
            </a:r>
            <a:endParaRPr lang="en-US" sz="2400" dirty="0" smtClean="0">
              <a:solidFill>
                <a:prstClr val="black"/>
              </a:solidFill>
              <a:latin typeface="Arial" panose="020B0604020202020204" pitchFamily="34" charset="0"/>
              <a:cs typeface="Arial" panose="020B0604020202020204" pitchFamily="34" charset="0"/>
            </a:endParaRPr>
          </a:p>
          <a:p>
            <a:pPr marL="685800" lvl="1" indent="-228600">
              <a:lnSpc>
                <a:spcPct val="150000"/>
              </a:lnSpc>
              <a:spcBef>
                <a:spcPts val="1000"/>
              </a:spcBef>
              <a:buFont typeface="Arial" panose="020B0604020202020204" pitchFamily="34" charset="0"/>
              <a:buChar char="•"/>
            </a:pPr>
            <a:r>
              <a:rPr lang="ja-JP" altLang="en-US" sz="2400" dirty="0" smtClean="0">
                <a:solidFill>
                  <a:prstClr val="black"/>
                </a:solidFill>
                <a:latin typeface="Arial" panose="020B0604020202020204" pitchFamily="34" charset="0"/>
                <a:cs typeface="Arial" panose="020B0604020202020204" pitchFamily="34" charset="0"/>
              </a:rPr>
              <a:t>置き去りにされた親（</a:t>
            </a:r>
            <a:r>
              <a:rPr lang="en-US" altLang="ja-JP" sz="2400" b="1" dirty="0" smtClean="0">
                <a:solidFill>
                  <a:prstClr val="black"/>
                </a:solidFill>
                <a:latin typeface="Arial" panose="020B0604020202020204" pitchFamily="34" charset="0"/>
                <a:cs typeface="Arial" panose="020B0604020202020204" pitchFamily="34" charset="0"/>
              </a:rPr>
              <a:t>LBP</a:t>
            </a:r>
            <a:r>
              <a:rPr lang="ja-JP" altLang="en-US" sz="2400" dirty="0" smtClean="0">
                <a:solidFill>
                  <a:prstClr val="black"/>
                </a:solidFill>
                <a:latin typeface="Arial" panose="020B0604020202020204" pitchFamily="34" charset="0"/>
                <a:cs typeface="Arial" panose="020B0604020202020204" pitchFamily="34" charset="0"/>
              </a:rPr>
              <a:t>）や疎外化された親への影響は何か？</a:t>
            </a:r>
            <a:endParaRPr lang="en-US" sz="2400" dirty="0" smtClean="0">
              <a:solidFill>
                <a:prstClr val="black"/>
              </a:solidFill>
              <a:latin typeface="Arial" panose="020B0604020202020204" pitchFamily="34" charset="0"/>
              <a:cs typeface="Arial" panose="020B0604020202020204" pitchFamily="34" charset="0"/>
            </a:endParaRPr>
          </a:p>
          <a:p>
            <a:pPr marL="685800" lvl="1" indent="-228600">
              <a:lnSpc>
                <a:spcPct val="150000"/>
              </a:lnSpc>
              <a:spcBef>
                <a:spcPts val="1000"/>
              </a:spcBef>
              <a:buFont typeface="Arial" panose="020B0604020202020204" pitchFamily="34" charset="0"/>
              <a:buChar char="•"/>
            </a:pPr>
            <a:r>
              <a:rPr lang="ja-JP" altLang="en-US" sz="2400" dirty="0" smtClean="0">
                <a:solidFill>
                  <a:prstClr val="black"/>
                </a:solidFill>
                <a:latin typeface="Arial" panose="020B0604020202020204" pitchFamily="34" charset="0"/>
                <a:cs typeface="Arial" panose="020B0604020202020204" pitchFamily="34" charset="0"/>
              </a:rPr>
              <a:t>拉致された子供や疎外化された子供への影響は何か？</a:t>
            </a:r>
            <a:endParaRPr lang="en-US" sz="2400" dirty="0" smtClean="0">
              <a:solidFill>
                <a:prstClr val="black"/>
              </a:solidFill>
              <a:latin typeface="Arial" panose="020B0604020202020204" pitchFamily="34" charset="0"/>
              <a:cs typeface="Arial" panose="020B0604020202020204" pitchFamily="34" charset="0"/>
            </a:endParaRPr>
          </a:p>
          <a:p>
            <a:pPr marL="685800" lvl="1" indent="-228600">
              <a:lnSpc>
                <a:spcPct val="150000"/>
              </a:lnSpc>
              <a:spcBef>
                <a:spcPts val="1000"/>
              </a:spcBef>
              <a:buFont typeface="Arial" panose="020B0604020202020204" pitchFamily="34" charset="0"/>
              <a:buChar char="•"/>
            </a:pPr>
            <a:r>
              <a:rPr lang="ja-JP" altLang="en-US" sz="2400" dirty="0" smtClean="0">
                <a:solidFill>
                  <a:prstClr val="black"/>
                </a:solidFill>
                <a:latin typeface="Arial" panose="020B0604020202020204" pitchFamily="34" charset="0"/>
                <a:cs typeface="Arial" panose="020B0604020202020204" pitchFamily="34" charset="0"/>
              </a:rPr>
              <a:t>希望はある。そこに未だに到達していないか？前進へ</a:t>
            </a:r>
            <a:endParaRPr lang="en-US" altLang="ja-JP" sz="2400" dirty="0" smtClean="0">
              <a:solidFill>
                <a:prstClr val="black"/>
              </a:solidFill>
              <a:latin typeface="Arial" panose="020B0604020202020204" pitchFamily="34" charset="0"/>
              <a:cs typeface="Arial" panose="020B0604020202020204" pitchFamily="34" charset="0"/>
            </a:endParaRPr>
          </a:p>
          <a:p>
            <a:pPr marL="685800" lvl="1" indent="-228600">
              <a:lnSpc>
                <a:spcPct val="150000"/>
              </a:lnSpc>
              <a:spcBef>
                <a:spcPts val="1000"/>
              </a:spcBef>
              <a:buFont typeface="Arial" panose="020B0604020202020204" pitchFamily="34" charset="0"/>
              <a:buChar char="•"/>
            </a:pPr>
            <a:r>
              <a:rPr lang="ja-JP" altLang="en-US" sz="2400" dirty="0" smtClean="0">
                <a:solidFill>
                  <a:prstClr val="black"/>
                </a:solidFill>
                <a:latin typeface="Arial" panose="020B0604020202020204" pitchFamily="34" charset="0"/>
                <a:cs typeface="Arial" panose="020B0604020202020204" pitchFamily="34" charset="0"/>
              </a:rPr>
              <a:t>教育と説得</a:t>
            </a:r>
            <a:endParaRPr lang="en-US" sz="2400" dirty="0" smtClean="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744539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35822" y="224853"/>
            <a:ext cx="3733714" cy="830997"/>
          </a:xfrm>
          <a:prstGeom prst="rect">
            <a:avLst/>
          </a:prstGeom>
          <a:noFill/>
        </p:spPr>
        <p:txBody>
          <a:bodyPr wrap="none" rtlCol="0">
            <a:spAutoFit/>
          </a:bodyPr>
          <a:lstStyle/>
          <a:p>
            <a:r>
              <a:rPr lang="ja-JP" altLang="en-US" sz="4800" smtClean="0">
                <a:latin typeface="Arial" panose="020B0604020202020204" pitchFamily="34" charset="0"/>
                <a:cs typeface="Arial" panose="020B0604020202020204" pitchFamily="34" charset="0"/>
              </a:rPr>
              <a:t>面会と養育費</a:t>
            </a:r>
            <a:endParaRPr lang="en-US" sz="4800" dirty="0">
              <a:latin typeface="Arial" panose="020B0604020202020204" pitchFamily="34" charset="0"/>
              <a:cs typeface="Arial" panose="020B0604020202020204" pitchFamily="34" charset="0"/>
            </a:endParaRPr>
          </a:p>
        </p:txBody>
      </p:sp>
      <p:sp>
        <p:nvSpPr>
          <p:cNvPr id="3" name="TextBox 2"/>
          <p:cNvSpPr txBox="1"/>
          <p:nvPr/>
        </p:nvSpPr>
        <p:spPr>
          <a:xfrm>
            <a:off x="544767" y="1314680"/>
            <a:ext cx="11315825" cy="4616648"/>
          </a:xfrm>
          <a:prstGeom prst="rect">
            <a:avLst/>
          </a:prstGeom>
          <a:noFill/>
        </p:spPr>
        <p:txBody>
          <a:bodyPr wrap="square" rtlCol="0">
            <a:spAutoFit/>
          </a:bodyPr>
          <a:lstStyle/>
          <a:p>
            <a:pPr marL="457200" indent="-457200" algn="just">
              <a:buFont typeface="Arial" panose="020B0604020202020204" pitchFamily="34" charset="0"/>
              <a:buChar char="•"/>
            </a:pPr>
            <a:r>
              <a:rPr lang="ja-JP" altLang="en-US" sz="3000" dirty="0" smtClean="0">
                <a:latin typeface="Arial" panose="020B0604020202020204" pitchFamily="34" charset="0"/>
                <a:cs typeface="Arial" panose="020B0604020202020204" pitchFamily="34" charset="0"/>
              </a:rPr>
              <a:t>拉致親は面会を拒否しても咎めは僅かである。</a:t>
            </a:r>
            <a:endParaRPr lang="en-US" altLang="ja-JP" sz="3000" dirty="0" smtClean="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r>
              <a:rPr lang="ja-JP" altLang="en-US" sz="3000" dirty="0" smtClean="0">
                <a:latin typeface="Arial" panose="020B0604020202020204" pitchFamily="34" charset="0"/>
                <a:cs typeface="Arial" panose="020B0604020202020204" pitchFamily="34" charset="0"/>
              </a:rPr>
              <a:t>拉致親は養育費を要求するが、拉致された子供と</a:t>
            </a:r>
            <a:r>
              <a:rPr lang="en-US" altLang="ja-JP" sz="3000" dirty="0" smtClean="0">
                <a:latin typeface="Arial" panose="020B0604020202020204" pitchFamily="34" charset="0"/>
                <a:cs typeface="Arial" panose="020B0604020202020204" pitchFamily="34" charset="0"/>
              </a:rPr>
              <a:t>LBP</a:t>
            </a:r>
            <a:r>
              <a:rPr lang="ja-JP" altLang="en-US" sz="3000" dirty="0" smtClean="0">
                <a:latin typeface="Arial" panose="020B0604020202020204" pitchFamily="34" charset="0"/>
                <a:cs typeface="Arial" panose="020B0604020202020204" pitchFamily="34" charset="0"/>
              </a:rPr>
              <a:t>を会わせようとしない。</a:t>
            </a:r>
            <a:endParaRPr lang="en-US" sz="12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3000" dirty="0">
                <a:latin typeface="Arial" panose="020B0604020202020204" pitchFamily="34" charset="0"/>
                <a:cs typeface="Arial" panose="020B0604020202020204" pitchFamily="34" charset="0"/>
              </a:rPr>
              <a:t>LBP</a:t>
            </a:r>
            <a:r>
              <a:rPr lang="ja-JP" altLang="en-US" sz="3000" dirty="0">
                <a:latin typeface="Arial" panose="020B0604020202020204" pitchFamily="34" charset="0"/>
                <a:cs typeface="Arial" panose="020B0604020202020204" pitchFamily="34" charset="0"/>
              </a:rPr>
              <a:t>の一部</a:t>
            </a:r>
            <a:r>
              <a:rPr lang="ja-JP" altLang="en-US" sz="3000" dirty="0" smtClean="0">
                <a:latin typeface="Arial" panose="020B0604020202020204" pitchFamily="34" charset="0"/>
                <a:cs typeface="Arial" panose="020B0604020202020204" pitchFamily="34" charset="0"/>
              </a:rPr>
              <a:t>は養育費を払っているが、</a:t>
            </a:r>
            <a:r>
              <a:rPr lang="ja-JP" altLang="en-US" sz="3000" dirty="0">
                <a:latin typeface="Arial" panose="020B0604020202020204" pitchFamily="34" charset="0"/>
                <a:cs typeface="Arial" panose="020B0604020202020204" pitchFamily="34" charset="0"/>
              </a:rPr>
              <a:t>自分の子供</a:t>
            </a:r>
            <a:r>
              <a:rPr lang="ja-JP" altLang="en-US" sz="3000" dirty="0" smtClean="0">
                <a:latin typeface="Arial" panose="020B0604020202020204" pitchFamily="34" charset="0"/>
                <a:cs typeface="Arial" panose="020B0604020202020204" pitchFamily="34" charset="0"/>
              </a:rPr>
              <a:t>に全く会えない。</a:t>
            </a:r>
            <a:endParaRPr lang="en-US" altLang="ja-JP" sz="3000" dirty="0" smtClean="0">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r>
              <a:rPr lang="en-US" sz="3000" dirty="0">
                <a:latin typeface="Arial" panose="020B0604020202020204" pitchFamily="34" charset="0"/>
                <a:cs typeface="Arial" panose="020B0604020202020204" pitchFamily="34" charset="0"/>
              </a:rPr>
              <a:t>LBP</a:t>
            </a:r>
            <a:r>
              <a:rPr lang="ja-JP" altLang="en-US" sz="3000" dirty="0">
                <a:latin typeface="Arial" panose="020B0604020202020204" pitchFamily="34" charset="0"/>
                <a:cs typeface="Arial" panose="020B0604020202020204" pitchFamily="34" charset="0"/>
              </a:rPr>
              <a:t>の一部は、</a:t>
            </a:r>
            <a:r>
              <a:rPr lang="ja-JP" altLang="en-US" sz="3000" dirty="0" smtClean="0">
                <a:latin typeface="Arial" panose="020B0604020202020204" pitchFamily="34" charset="0"/>
                <a:cs typeface="Arial" panose="020B0604020202020204" pitchFamily="34" charset="0"/>
              </a:rPr>
              <a:t>自分の子供に会えない事を理由に養育費を払う事を拒否する。</a:t>
            </a:r>
            <a:endParaRPr lang="en-US" sz="1200" dirty="0">
              <a:latin typeface="Arial" panose="020B0604020202020204" pitchFamily="34" charset="0"/>
              <a:cs typeface="Arial" panose="020B0604020202020204" pitchFamily="34" charset="0"/>
            </a:endParaRPr>
          </a:p>
          <a:p>
            <a:pPr marL="457200" indent="-457200">
              <a:lnSpc>
                <a:spcPct val="150000"/>
              </a:lnSpc>
              <a:buFont typeface="Arial" panose="020B0604020202020204" pitchFamily="34" charset="0"/>
              <a:buChar char="•"/>
            </a:pPr>
            <a:r>
              <a:rPr lang="ja-JP" altLang="en-US" sz="3000" dirty="0" smtClean="0">
                <a:latin typeface="Arial" panose="020B0604020202020204" pitchFamily="34" charset="0"/>
                <a:cs typeface="Arial" panose="020B0604020202020204" pitchFamily="34" charset="0"/>
              </a:rPr>
              <a:t>子供は一人の親から関係と養育費を失う。</a:t>
            </a:r>
            <a:endParaRPr lang="en-US" sz="3000" dirty="0" smtClean="0">
              <a:latin typeface="Arial" panose="020B0604020202020204" pitchFamily="34" charset="0"/>
              <a:cs typeface="Arial" panose="020B0604020202020204" pitchFamily="34" charset="0"/>
            </a:endParaRPr>
          </a:p>
          <a:p>
            <a:pPr marL="457200" indent="-457200">
              <a:lnSpc>
                <a:spcPct val="150000"/>
              </a:lnSpc>
              <a:buFont typeface="Arial" panose="020B0604020202020204" pitchFamily="34" charset="0"/>
              <a:buChar char="•"/>
            </a:pPr>
            <a:r>
              <a:rPr lang="ja-JP" altLang="en-US" sz="3000" dirty="0" smtClean="0">
                <a:latin typeface="Arial" panose="020B0604020202020204" pitchFamily="34" charset="0"/>
                <a:cs typeface="Arial" panose="020B0604020202020204" pitchFamily="34" charset="0"/>
              </a:rPr>
              <a:t>面会も、養育費も強制力はない。</a:t>
            </a:r>
            <a:endParaRPr lang="en-US"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08968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71691"/>
            <a:ext cx="12192000" cy="6247864"/>
          </a:xfrm>
          <a:prstGeom prst="rect">
            <a:avLst/>
          </a:prstGeom>
        </p:spPr>
        <p:txBody>
          <a:bodyPr wrap="square">
            <a:spAutoFit/>
          </a:bodyPr>
          <a:lstStyle/>
          <a:p>
            <a:pPr lvl="0"/>
            <a:r>
              <a:rPr lang="en-US" sz="2000" dirty="0" err="1" smtClean="0">
                <a:solidFill>
                  <a:prstClr val="black"/>
                </a:solidFill>
                <a:latin typeface="Arial" panose="020B0604020202020204" pitchFamily="34" charset="0"/>
                <a:cs typeface="Arial" panose="020B0604020202020204" pitchFamily="34" charset="0"/>
              </a:rPr>
              <a:t>Loz</a:t>
            </a:r>
            <a:r>
              <a:rPr lang="en-US" sz="2000" dirty="0" smtClean="0">
                <a:solidFill>
                  <a:prstClr val="black"/>
                </a:solidFill>
                <a:latin typeface="Arial" panose="020B0604020202020204" pitchFamily="34" charset="0"/>
                <a:cs typeface="Arial" panose="020B0604020202020204" pitchFamily="34" charset="0"/>
              </a:rPr>
              <a:t> Clough</a:t>
            </a:r>
            <a:r>
              <a:rPr lang="ja-JP" altLang="en-US" sz="2000" dirty="0" smtClean="0">
                <a:solidFill>
                  <a:prstClr val="black"/>
                </a:solidFill>
                <a:latin typeface="Arial" panose="020B0604020202020204" pitchFamily="34" charset="0"/>
                <a:cs typeface="Arial" panose="020B0604020202020204" pitchFamily="34" charset="0"/>
              </a:rPr>
              <a:t>氏は</a:t>
            </a:r>
            <a:r>
              <a:rPr lang="en-US" altLang="ja-JP" sz="2000" dirty="0" smtClean="0">
                <a:solidFill>
                  <a:prstClr val="black"/>
                </a:solidFill>
                <a:latin typeface="Arial" panose="020B0604020202020204" pitchFamily="34" charset="0"/>
                <a:cs typeface="Arial" panose="020B0604020202020204" pitchFamily="34" charset="0"/>
              </a:rPr>
              <a:t>1996</a:t>
            </a:r>
            <a:r>
              <a:rPr lang="ja-JP" altLang="en-US" sz="2000" dirty="0" smtClean="0">
                <a:solidFill>
                  <a:prstClr val="black"/>
                </a:solidFill>
                <a:latin typeface="Arial" panose="020B0604020202020204" pitchFamily="34" charset="0"/>
                <a:cs typeface="Arial" panose="020B0604020202020204" pitchFamily="34" charset="0"/>
              </a:rPr>
              <a:t>年以来英国が関与する</a:t>
            </a:r>
            <a:r>
              <a:rPr lang="en-US" altLang="ja-JP" sz="2000" dirty="0" smtClean="0">
                <a:solidFill>
                  <a:prstClr val="black"/>
                </a:solidFill>
                <a:latin typeface="Arial" panose="020B0604020202020204" pitchFamily="34" charset="0"/>
                <a:cs typeface="Arial" panose="020B0604020202020204" pitchFamily="34" charset="0"/>
              </a:rPr>
              <a:t>3000</a:t>
            </a:r>
            <a:r>
              <a:rPr lang="ja-JP" altLang="en-US" sz="2000" dirty="0" smtClean="0">
                <a:solidFill>
                  <a:prstClr val="black"/>
                </a:solidFill>
                <a:latin typeface="Arial" panose="020B0604020202020204" pitchFamily="34" charset="0"/>
                <a:cs typeface="Arial" panose="020B0604020202020204" pitchFamily="34" charset="0"/>
              </a:rPr>
              <a:t>件のハーグ事例において</a:t>
            </a:r>
            <a:r>
              <a:rPr lang="en-US" altLang="ja-JP" sz="2000" dirty="0" smtClean="0">
                <a:solidFill>
                  <a:prstClr val="black"/>
                </a:solidFill>
                <a:latin typeface="Arial" panose="020B0604020202020204" pitchFamily="34" charset="0"/>
                <a:cs typeface="Arial" panose="020B0604020202020204" pitchFamily="34" charset="0"/>
              </a:rPr>
              <a:t>2300</a:t>
            </a:r>
            <a:r>
              <a:rPr lang="ja-JP" altLang="en-US" sz="2000" dirty="0" smtClean="0">
                <a:solidFill>
                  <a:prstClr val="black"/>
                </a:solidFill>
                <a:latin typeface="Arial" panose="020B0604020202020204" pitchFamily="34" charset="0"/>
                <a:cs typeface="Arial" panose="020B0604020202020204" pitchFamily="34" charset="0"/>
              </a:rPr>
              <a:t>以上の子供達の居場所を突き止めた。</a:t>
            </a:r>
            <a:endParaRPr lang="en-US" altLang="ja-JP" sz="2000" dirty="0" smtClean="0">
              <a:solidFill>
                <a:prstClr val="black"/>
              </a:solidFill>
              <a:latin typeface="Arial" panose="020B0604020202020204" pitchFamily="34" charset="0"/>
              <a:cs typeface="Arial" panose="020B0604020202020204" pitchFamily="34" charset="0"/>
            </a:endParaRPr>
          </a:p>
          <a:p>
            <a:pPr lvl="0"/>
            <a:r>
              <a:rPr lang="en-US" sz="2000" dirty="0" smtClean="0">
                <a:solidFill>
                  <a:prstClr val="black"/>
                </a:solidFill>
                <a:latin typeface="Arial" panose="020B0604020202020204" pitchFamily="34" charset="0"/>
                <a:cs typeface="Arial" panose="020B0604020202020204" pitchFamily="34" charset="0"/>
              </a:rPr>
              <a:t/>
            </a:r>
            <a:br>
              <a:rPr lang="en-US" sz="2000" dirty="0" smtClean="0">
                <a:solidFill>
                  <a:prstClr val="black"/>
                </a:solidFill>
                <a:latin typeface="Arial" panose="020B0604020202020204" pitchFamily="34" charset="0"/>
                <a:cs typeface="Arial" panose="020B0604020202020204" pitchFamily="34" charset="0"/>
              </a:rPr>
            </a:br>
            <a:r>
              <a:rPr lang="en-US" sz="2000" dirty="0" smtClean="0">
                <a:solidFill>
                  <a:prstClr val="black"/>
                </a:solidFill>
                <a:latin typeface="Arial" panose="020B0604020202020204" pitchFamily="34" charset="0"/>
                <a:cs typeface="Arial" panose="020B0604020202020204" pitchFamily="34" charset="0"/>
              </a:rPr>
              <a:t>1) </a:t>
            </a:r>
            <a:r>
              <a:rPr lang="ja-JP" altLang="en-US" sz="2000" dirty="0" smtClean="0">
                <a:solidFill>
                  <a:prstClr val="black"/>
                </a:solidFill>
                <a:latin typeface="Arial" panose="020B0604020202020204" pitchFamily="34" charset="0"/>
                <a:cs typeface="Arial" panose="020B0604020202020204" pitchFamily="34" charset="0"/>
              </a:rPr>
              <a:t>拉致者が子供達をどのように名付けようと、</a:t>
            </a:r>
            <a:endParaRPr lang="en-US" altLang="ja-JP" sz="2000" dirty="0" smtClean="0">
              <a:solidFill>
                <a:prstClr val="black"/>
              </a:solidFill>
              <a:latin typeface="Arial" panose="020B0604020202020204" pitchFamily="34" charset="0"/>
              <a:cs typeface="Arial" panose="020B0604020202020204" pitchFamily="34" charset="0"/>
            </a:endParaRPr>
          </a:p>
          <a:p>
            <a:pPr lvl="0"/>
            <a:r>
              <a:rPr lang="ja-JP" altLang="en-US" sz="2000" dirty="0" smtClean="0">
                <a:solidFill>
                  <a:prstClr val="black"/>
                </a:solidFill>
                <a:latin typeface="Arial" panose="020B0604020202020204" pitchFamily="34" charset="0"/>
                <a:cs typeface="Arial" panose="020B0604020202020204" pitchFamily="34" charset="0"/>
              </a:rPr>
              <a:t>　　子供達は自分たちが何者で</a:t>
            </a:r>
            <a:r>
              <a:rPr lang="ja-JP" altLang="en-US" sz="2000" b="1" u="sng" dirty="0" smtClean="0">
                <a:solidFill>
                  <a:prstClr val="black"/>
                </a:solidFill>
                <a:latin typeface="Arial" panose="020B0604020202020204" pitchFamily="34" charset="0"/>
                <a:cs typeface="Arial" panose="020B0604020202020204" pitchFamily="34" charset="0"/>
              </a:rPr>
              <a:t>どこから</a:t>
            </a:r>
            <a:r>
              <a:rPr lang="ja-JP" altLang="en-US" sz="2000" dirty="0" smtClean="0">
                <a:solidFill>
                  <a:prstClr val="black"/>
                </a:solidFill>
                <a:latin typeface="Arial" panose="020B0604020202020204" pitchFamily="34" charset="0"/>
                <a:cs typeface="Arial" panose="020B0604020202020204" pitchFamily="34" charset="0"/>
              </a:rPr>
              <a:t>来たのか</a:t>
            </a:r>
            <a:r>
              <a:rPr lang="ja-JP" altLang="en-US" sz="2000" b="1" u="sng" dirty="0" smtClean="0">
                <a:solidFill>
                  <a:prstClr val="black"/>
                </a:solidFill>
                <a:latin typeface="Arial" panose="020B0604020202020204" pitchFamily="34" charset="0"/>
                <a:cs typeface="Arial" panose="020B0604020202020204" pitchFamily="34" charset="0"/>
              </a:rPr>
              <a:t>正確に</a:t>
            </a:r>
            <a:r>
              <a:rPr lang="ja-JP" altLang="en-US" sz="2000" dirty="0" smtClean="0">
                <a:solidFill>
                  <a:prstClr val="black"/>
                </a:solidFill>
                <a:latin typeface="Arial" panose="020B0604020202020204" pitchFamily="34" charset="0"/>
                <a:cs typeface="Arial" panose="020B0604020202020204" pitchFamily="34" charset="0"/>
              </a:rPr>
              <a:t>知っている。</a:t>
            </a:r>
            <a:endParaRPr lang="en-US" altLang="ja-JP" sz="2000" dirty="0">
              <a:solidFill>
                <a:prstClr val="black"/>
              </a:solidFill>
              <a:latin typeface="Arial" panose="020B0604020202020204" pitchFamily="34" charset="0"/>
              <a:cs typeface="Arial" panose="020B0604020202020204" pitchFamily="34" charset="0"/>
            </a:endParaRPr>
          </a:p>
          <a:p>
            <a:pPr lvl="0"/>
            <a:endParaRPr lang="en-US" sz="2000" dirty="0" smtClean="0">
              <a:solidFill>
                <a:prstClr val="black"/>
              </a:solidFill>
              <a:latin typeface="Arial" panose="020B0604020202020204" pitchFamily="34" charset="0"/>
              <a:cs typeface="Arial" panose="020B0604020202020204" pitchFamily="34" charset="0"/>
            </a:endParaRPr>
          </a:p>
          <a:p>
            <a:pPr lvl="0"/>
            <a:r>
              <a:rPr lang="en-US" sz="2000" dirty="0" smtClean="0">
                <a:solidFill>
                  <a:prstClr val="black"/>
                </a:solidFill>
                <a:latin typeface="Arial" panose="020B0604020202020204" pitchFamily="34" charset="0"/>
                <a:cs typeface="Arial" panose="020B0604020202020204" pitchFamily="34" charset="0"/>
              </a:rPr>
              <a:t>2) </a:t>
            </a:r>
            <a:r>
              <a:rPr lang="ja-JP" altLang="en-US" sz="2000" dirty="0" smtClean="0">
                <a:solidFill>
                  <a:prstClr val="black"/>
                </a:solidFill>
                <a:latin typeface="Arial" panose="020B0604020202020204" pitchFamily="34" charset="0"/>
                <a:cs typeface="Arial" panose="020B0604020202020204" pitchFamily="34" charset="0"/>
              </a:rPr>
              <a:t>子供達の人生に現在他のいかなる人がいようと、彼らは自分の父親を</a:t>
            </a:r>
            <a:r>
              <a:rPr lang="ja-JP" altLang="en-US" sz="2000" b="1" u="sng" dirty="0" smtClean="0">
                <a:solidFill>
                  <a:prstClr val="black"/>
                </a:solidFill>
                <a:latin typeface="Arial" panose="020B0604020202020204" pitchFamily="34" charset="0"/>
                <a:cs typeface="Arial" panose="020B0604020202020204" pitchFamily="34" charset="0"/>
              </a:rPr>
              <a:t>知っていて</a:t>
            </a:r>
            <a:r>
              <a:rPr lang="ja-JP" altLang="en-US" sz="2000" dirty="0" smtClean="0">
                <a:solidFill>
                  <a:prstClr val="black"/>
                </a:solidFill>
                <a:latin typeface="Arial" panose="020B0604020202020204" pitchFamily="34" charset="0"/>
                <a:cs typeface="Arial" panose="020B0604020202020204" pitchFamily="34" charset="0"/>
              </a:rPr>
              <a:t>、（現在）会うことはできなくても、いずれ探そうとする。</a:t>
            </a:r>
            <a:endParaRPr lang="en-US" altLang="ja-JP" sz="2000" dirty="0" smtClean="0">
              <a:solidFill>
                <a:prstClr val="black"/>
              </a:solidFill>
              <a:latin typeface="Arial" panose="020B0604020202020204" pitchFamily="34" charset="0"/>
              <a:cs typeface="Arial" panose="020B0604020202020204" pitchFamily="34" charset="0"/>
            </a:endParaRPr>
          </a:p>
          <a:p>
            <a:pPr lvl="0"/>
            <a:endParaRPr lang="en-US" sz="2000" dirty="0">
              <a:solidFill>
                <a:prstClr val="black"/>
              </a:solidFill>
              <a:latin typeface="Arial" panose="020B0604020202020204" pitchFamily="34" charset="0"/>
              <a:cs typeface="Arial" panose="020B0604020202020204" pitchFamily="34" charset="0"/>
            </a:endParaRPr>
          </a:p>
          <a:p>
            <a:pPr lvl="0"/>
            <a:r>
              <a:rPr lang="en-US" sz="2000" dirty="0" smtClean="0">
                <a:solidFill>
                  <a:prstClr val="black"/>
                </a:solidFill>
                <a:latin typeface="Arial" panose="020B0604020202020204" pitchFamily="34" charset="0"/>
                <a:cs typeface="Arial" panose="020B0604020202020204" pitchFamily="34" charset="0"/>
              </a:rPr>
              <a:t>3) </a:t>
            </a:r>
            <a:r>
              <a:rPr lang="ja-JP" altLang="en-US" sz="2000" dirty="0" smtClean="0">
                <a:solidFill>
                  <a:prstClr val="black"/>
                </a:solidFill>
                <a:latin typeface="Arial" panose="020B0604020202020204" pitchFamily="34" charset="0"/>
                <a:cs typeface="Arial" panose="020B0604020202020204" pitchFamily="34" charset="0"/>
              </a:rPr>
              <a:t>子供達が自分たちに何が起きたか”理解できる”年齢であるなら、あなたを見つけるだろう。そして、あまりに残酷に拒絶されてきた、愛する父子の関係をあなたから探そうとするだろう。</a:t>
            </a:r>
            <a:endParaRPr lang="en-US" altLang="ja-JP" sz="2000" dirty="0" smtClean="0">
              <a:solidFill>
                <a:prstClr val="black"/>
              </a:solidFill>
              <a:latin typeface="Arial" panose="020B0604020202020204" pitchFamily="34" charset="0"/>
              <a:cs typeface="Arial" panose="020B0604020202020204" pitchFamily="34" charset="0"/>
            </a:endParaRPr>
          </a:p>
          <a:p>
            <a:pPr lvl="0"/>
            <a:endParaRPr lang="en-US" sz="2000" dirty="0" smtClean="0">
              <a:solidFill>
                <a:prstClr val="black"/>
              </a:solidFill>
              <a:latin typeface="Arial" panose="020B0604020202020204" pitchFamily="34" charset="0"/>
              <a:cs typeface="Arial" panose="020B0604020202020204" pitchFamily="34" charset="0"/>
            </a:endParaRPr>
          </a:p>
          <a:p>
            <a:pPr lvl="0" algn="just"/>
            <a:r>
              <a:rPr lang="en-US" sz="2000" dirty="0" smtClean="0">
                <a:solidFill>
                  <a:prstClr val="black"/>
                </a:solidFill>
                <a:latin typeface="Arial" panose="020B0604020202020204" pitchFamily="34" charset="0"/>
                <a:cs typeface="Arial" panose="020B0604020202020204" pitchFamily="34" charset="0"/>
              </a:rPr>
              <a:t>4)</a:t>
            </a:r>
            <a:r>
              <a:rPr lang="ja-JP" altLang="en-US" sz="2000" dirty="0" smtClean="0">
                <a:solidFill>
                  <a:prstClr val="black"/>
                </a:solidFill>
                <a:latin typeface="Arial" panose="020B0604020202020204" pitchFamily="34" charset="0"/>
                <a:cs typeface="Arial" panose="020B0604020202020204" pitchFamily="34" charset="0"/>
              </a:rPr>
              <a:t>　あなたを見つけたら、将来の愛情ある親子関係、孫の成長や繁栄を見ることを”許される”ことを失う”敗者”は拉致親になるだろう。</a:t>
            </a:r>
            <a:endParaRPr lang="en-US" sz="2000" dirty="0" smtClean="0">
              <a:solidFill>
                <a:prstClr val="black"/>
              </a:solidFill>
              <a:latin typeface="Arial" panose="020B0604020202020204" pitchFamily="34" charset="0"/>
              <a:cs typeface="Arial" panose="020B0604020202020204" pitchFamily="34" charset="0"/>
            </a:endParaRPr>
          </a:p>
          <a:p>
            <a:pPr lvl="0" algn="just"/>
            <a:endParaRPr lang="en-US" sz="2000" dirty="0">
              <a:solidFill>
                <a:prstClr val="black"/>
              </a:solidFill>
              <a:latin typeface="Arial" panose="020B0604020202020204" pitchFamily="34" charset="0"/>
              <a:cs typeface="Arial" panose="020B0604020202020204" pitchFamily="34" charset="0"/>
            </a:endParaRPr>
          </a:p>
          <a:p>
            <a:pPr lvl="0" algn="just"/>
            <a:r>
              <a:rPr lang="ja-JP" altLang="en-US" sz="2000" dirty="0" smtClean="0">
                <a:solidFill>
                  <a:prstClr val="black"/>
                </a:solidFill>
                <a:latin typeface="Arial" panose="020B0604020202020204" pitchFamily="34" charset="0"/>
                <a:cs typeface="Arial" panose="020B0604020202020204" pitchFamily="34" charset="0"/>
              </a:rPr>
              <a:t>母親は拉致してから現在まで全ての”カード”を持っているが、一度あなたの子供があなたとの時間と愛と思いやりを見ることができるようになり、母親がそれらを拒絶してきたことを知ったら。。。</a:t>
            </a:r>
            <a:endParaRPr lang="en-US" sz="2000" dirty="0">
              <a:solidFill>
                <a:prstClr val="black"/>
              </a:solidFill>
              <a:latin typeface="Arial" panose="020B0604020202020204" pitchFamily="34" charset="0"/>
              <a:cs typeface="Arial" panose="020B0604020202020204" pitchFamily="34" charset="0"/>
            </a:endParaRPr>
          </a:p>
          <a:p>
            <a:pPr lvl="0"/>
            <a:r>
              <a:rPr lang="ja-JP" altLang="en-US" sz="2000" dirty="0" smtClean="0">
                <a:solidFill>
                  <a:prstClr val="black"/>
                </a:solidFill>
                <a:latin typeface="Arial" panose="020B0604020202020204" pitchFamily="34" charset="0"/>
                <a:cs typeface="Arial" panose="020B0604020202020204" pitchFamily="34" charset="0"/>
              </a:rPr>
              <a:t>私の言葉を書き留めてください、子供達はあなたの側から二度と離れることはないでしょう。これをあまりに多くの回数、あまりに長い年月、見て、経験してして</a:t>
            </a:r>
            <a:r>
              <a:rPr lang="ja-JP" altLang="en-US" sz="2000" smtClean="0">
                <a:solidFill>
                  <a:prstClr val="black"/>
                </a:solidFill>
                <a:latin typeface="Arial" panose="020B0604020202020204" pitchFamily="34" charset="0"/>
                <a:cs typeface="Arial" panose="020B0604020202020204" pitchFamily="34" charset="0"/>
              </a:rPr>
              <a:t>きました。それも、私</a:t>
            </a:r>
            <a:r>
              <a:rPr lang="ja-JP" altLang="en-US" sz="2000" dirty="0" smtClean="0">
                <a:solidFill>
                  <a:prstClr val="black"/>
                </a:solidFill>
                <a:latin typeface="Arial" panose="020B0604020202020204" pitchFamily="34" charset="0"/>
                <a:cs typeface="Arial" panose="020B0604020202020204" pitchFamily="34" charset="0"/>
              </a:rPr>
              <a:t>が言っていることはあなたとあなたの子供の将来である事を知らずにです。。。</a:t>
            </a:r>
            <a:endParaRPr lang="en-US" sz="2000" dirty="0" smtClean="0">
              <a:solidFill>
                <a:prstClr val="black"/>
              </a:solidFill>
              <a:latin typeface="Arial" panose="020B0604020202020204" pitchFamily="34" charset="0"/>
              <a:cs typeface="Arial" panose="020B0604020202020204" pitchFamily="34" charset="0"/>
            </a:endParaRPr>
          </a:p>
        </p:txBody>
      </p:sp>
      <p:sp>
        <p:nvSpPr>
          <p:cNvPr id="3" name="TextBox 2"/>
          <p:cNvSpPr txBox="1"/>
          <p:nvPr/>
        </p:nvSpPr>
        <p:spPr>
          <a:xfrm>
            <a:off x="4721264" y="0"/>
            <a:ext cx="2749471" cy="707886"/>
          </a:xfrm>
          <a:prstGeom prst="rect">
            <a:avLst/>
          </a:prstGeom>
          <a:noFill/>
        </p:spPr>
        <p:txBody>
          <a:bodyPr wrap="none" rtlCol="0">
            <a:spAutoFit/>
          </a:bodyPr>
          <a:lstStyle/>
          <a:p>
            <a:r>
              <a:rPr lang="ja-JP" altLang="en-US" sz="4000" dirty="0" smtClean="0"/>
              <a:t>再確認事項</a:t>
            </a:r>
            <a:endParaRPr lang="en-US" sz="4000" dirty="0"/>
          </a:p>
        </p:txBody>
      </p:sp>
    </p:spTree>
    <p:extLst>
      <p:ext uri="{BB962C8B-B14F-4D97-AF65-F5344CB8AC3E}">
        <p14:creationId xmlns:p14="http://schemas.microsoft.com/office/powerpoint/2010/main" val="10961054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19405"/>
            <a:ext cx="12192000" cy="1325563"/>
          </a:xfrm>
        </p:spPr>
        <p:txBody>
          <a:bodyPr>
            <a:normAutofit/>
          </a:bodyPr>
          <a:lstStyle/>
          <a:p>
            <a:pPr algn="ctr"/>
            <a:r>
              <a:rPr lang="ja-JP" altLang="en-US" dirty="0" smtClean="0"/>
              <a:t>参考文献</a:t>
            </a:r>
            <a:endParaRPr lang="en-US" dirty="0"/>
          </a:p>
        </p:txBody>
      </p:sp>
      <p:sp>
        <p:nvSpPr>
          <p:cNvPr id="3" name="Rectangle 2"/>
          <p:cNvSpPr/>
          <p:nvPr/>
        </p:nvSpPr>
        <p:spPr>
          <a:xfrm>
            <a:off x="731520" y="3060115"/>
            <a:ext cx="10728960" cy="1200329"/>
          </a:xfrm>
          <a:prstGeom prst="rect">
            <a:avLst/>
          </a:prstGeom>
        </p:spPr>
        <p:txBody>
          <a:bodyPr wrap="square">
            <a:spAutoFit/>
          </a:bodyPr>
          <a:lstStyle/>
          <a:p>
            <a:pPr algn="just"/>
            <a:r>
              <a:rPr lang="ja-JP" altLang="en-US" sz="2400" dirty="0" smtClean="0">
                <a:latin typeface="Arial" panose="020B0604020202020204" pitchFamily="34" charset="0"/>
                <a:cs typeface="Arial" panose="020B0604020202020204" pitchFamily="34" charset="0"/>
              </a:rPr>
              <a:t>２０１６年７月１４日のジェームズ・</a:t>
            </a:r>
            <a:r>
              <a:rPr lang="ja-JP" altLang="en-US" sz="2400" smtClean="0">
                <a:latin typeface="Arial" panose="020B0604020202020204" pitchFamily="34" charset="0"/>
                <a:cs typeface="Arial" panose="020B0604020202020204" pitchFamily="34" charset="0"/>
              </a:rPr>
              <a:t>クックの証言記録</a:t>
            </a:r>
            <a:endParaRPr lang="en-US" sz="2400" dirty="0" smtClean="0">
              <a:latin typeface="Arial" panose="020B0604020202020204" pitchFamily="34" charset="0"/>
              <a:cs typeface="Arial" panose="020B0604020202020204" pitchFamily="34" charset="0"/>
            </a:endParaRPr>
          </a:p>
          <a:p>
            <a:r>
              <a:rPr lang="en-US" sz="2400" dirty="0" smtClean="0">
                <a:solidFill>
                  <a:srgbClr val="C00000"/>
                </a:solidFill>
                <a:latin typeface="Arial" panose="020B0604020202020204" pitchFamily="34" charset="0"/>
                <a:cs typeface="Arial" panose="020B0604020202020204" pitchFamily="34" charset="0"/>
              </a:rPr>
              <a:t>http://docs.house.gov/meetings/FA/FA16/20160714/105221/HHRG-114-FA16-Wstate-CookJ-20160714.pdf</a:t>
            </a:r>
            <a:endParaRPr lang="en-US" sz="240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27094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120" y="1"/>
            <a:ext cx="10515600" cy="1033144"/>
          </a:xfrm>
        </p:spPr>
        <p:txBody>
          <a:bodyPr>
            <a:normAutofit/>
          </a:bodyPr>
          <a:lstStyle/>
          <a:p>
            <a:pPr algn="ctr"/>
            <a:r>
              <a:rPr lang="ja-JP" altLang="en-US" dirty="0" smtClean="0">
                <a:latin typeface="Arial" panose="020B0604020202020204" pitchFamily="34" charset="0"/>
                <a:cs typeface="Arial" panose="020B0604020202020204" pitchFamily="34" charset="0"/>
              </a:rPr>
              <a:t>私の立場から見える様相</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43840" y="1033144"/>
            <a:ext cx="11424996" cy="5718175"/>
          </a:xfrm>
        </p:spPr>
        <p:txBody>
          <a:bodyPr>
            <a:normAutofit/>
          </a:bodyPr>
          <a:lstStyle/>
          <a:p>
            <a:pPr>
              <a:lnSpc>
                <a:spcPct val="150000"/>
              </a:lnSpc>
            </a:pPr>
            <a:r>
              <a:rPr lang="ja-JP" altLang="en-US" sz="3000" dirty="0" smtClean="0">
                <a:latin typeface="Arial" panose="020B0604020202020204" pitchFamily="34" charset="0"/>
                <a:cs typeface="Arial" panose="020B0604020202020204" pitchFamily="34" charset="0"/>
              </a:rPr>
              <a:t>日本における子の拉致問題に８年間携わってきた</a:t>
            </a:r>
            <a:endParaRPr lang="en-US" altLang="ja-JP" sz="3000" dirty="0" smtClean="0">
              <a:latin typeface="Arial" panose="020B0604020202020204" pitchFamily="34" charset="0"/>
              <a:cs typeface="Arial" panose="020B0604020202020204" pitchFamily="34" charset="0"/>
            </a:endParaRPr>
          </a:p>
          <a:p>
            <a:pPr>
              <a:lnSpc>
                <a:spcPct val="150000"/>
              </a:lnSpc>
            </a:pPr>
            <a:r>
              <a:rPr lang="ja-JP" altLang="en-US" sz="3000" dirty="0" smtClean="0">
                <a:latin typeface="Arial" panose="020B0604020202020204" pitchFamily="34" charset="0"/>
                <a:cs typeface="Arial" panose="020B0604020202020204" pitchFamily="34" charset="0"/>
              </a:rPr>
              <a:t>自身の経験に基づき話す</a:t>
            </a:r>
            <a:endParaRPr lang="en-US" sz="3000" dirty="0" smtClean="0">
              <a:latin typeface="Arial" panose="020B0604020202020204" pitchFamily="34" charset="0"/>
              <a:cs typeface="Arial" panose="020B0604020202020204" pitchFamily="34" charset="0"/>
            </a:endParaRPr>
          </a:p>
          <a:p>
            <a:pPr>
              <a:lnSpc>
                <a:spcPct val="150000"/>
              </a:lnSpc>
            </a:pPr>
            <a:r>
              <a:rPr lang="ja-JP" altLang="en-US" sz="3000" dirty="0" smtClean="0">
                <a:latin typeface="Arial" panose="020B0604020202020204" pitchFamily="34" charset="0"/>
                <a:cs typeface="Arial" panose="020B0604020202020204" pitchFamily="34" charset="0"/>
              </a:rPr>
              <a:t>世界中からの、引き離された親や子供達と交流をしてきた</a:t>
            </a:r>
            <a:endParaRPr lang="en-US" altLang="ja-JP" sz="3000" dirty="0" smtClean="0">
              <a:latin typeface="Arial" panose="020B0604020202020204" pitchFamily="34" charset="0"/>
              <a:cs typeface="Arial" panose="020B0604020202020204" pitchFamily="34" charset="0"/>
            </a:endParaRPr>
          </a:p>
          <a:p>
            <a:pPr algn="just">
              <a:lnSpc>
                <a:spcPct val="150000"/>
              </a:lnSpc>
            </a:pPr>
            <a:r>
              <a:rPr lang="ja-JP" altLang="en-US" sz="3000" dirty="0" smtClean="0">
                <a:latin typeface="Arial" panose="020B0604020202020204" pitchFamily="34" charset="0"/>
                <a:cs typeface="Arial" panose="020B0604020202020204" pitchFamily="34" charset="0"/>
              </a:rPr>
              <a:t>絆</a:t>
            </a:r>
            <a:r>
              <a:rPr lang="en-US" altLang="ja-JP" sz="3000" dirty="0" smtClean="0">
                <a:latin typeface="Arial" panose="020B0604020202020204" pitchFamily="34" charset="0"/>
                <a:cs typeface="Arial" panose="020B0604020202020204" pitchFamily="34" charset="0"/>
              </a:rPr>
              <a:t>CPR</a:t>
            </a:r>
            <a:r>
              <a:rPr lang="ja-JP" altLang="en-US" sz="3000" dirty="0" smtClean="0">
                <a:latin typeface="Arial" panose="020B0604020202020204" pitchFamily="34" charset="0"/>
                <a:cs typeface="Arial" panose="020B0604020202020204" pitchFamily="34" charset="0"/>
              </a:rPr>
              <a:t>非政府組織は疎外化された子や親達を支援し、啓蒙し、政策を変えるために活動する</a:t>
            </a:r>
            <a:endParaRPr lang="en-US" altLang="ja-JP" sz="3000" dirty="0" smtClean="0">
              <a:latin typeface="Arial" panose="020B0604020202020204" pitchFamily="34" charset="0"/>
              <a:cs typeface="Arial" panose="020B0604020202020204" pitchFamily="34" charset="0"/>
            </a:endParaRPr>
          </a:p>
          <a:p>
            <a:pPr algn="just">
              <a:lnSpc>
                <a:spcPct val="150000"/>
              </a:lnSpc>
            </a:pPr>
            <a:r>
              <a:rPr lang="ja-JP" altLang="en-US" sz="3000" dirty="0" smtClean="0">
                <a:latin typeface="Arial" panose="020B0604020202020204" pitchFamily="34" charset="0"/>
                <a:cs typeface="Arial" panose="020B0604020202020204" pitchFamily="34" charset="0"/>
              </a:rPr>
              <a:t>心理学的手法と共に、法的、外交的、文化的、社会的、公共政策等の観点から問題を分析する</a:t>
            </a:r>
            <a:endParaRPr lang="en-US" sz="3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45738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4851" y="209861"/>
            <a:ext cx="11517443" cy="6401753"/>
          </a:xfrm>
          <a:prstGeom prst="rect">
            <a:avLst/>
          </a:prstGeom>
        </p:spPr>
        <p:txBody>
          <a:bodyPr wrap="square">
            <a:spAutoFit/>
          </a:bodyPr>
          <a:lstStyle/>
          <a:p>
            <a:pPr algn="ctr"/>
            <a:r>
              <a:rPr lang="ja-JP" altLang="en-US" sz="3600" dirty="0" smtClean="0">
                <a:latin typeface="Arial" panose="020B0604020202020204" pitchFamily="34" charset="0"/>
                <a:cs typeface="Arial" panose="020B0604020202020204" pitchFamily="34" charset="0"/>
              </a:rPr>
              <a:t>親の疎外化の日本における背景</a:t>
            </a:r>
            <a:endParaRPr lang="en-US" altLang="ja-JP" sz="3600" dirty="0" smtClean="0">
              <a:latin typeface="Arial" panose="020B0604020202020204" pitchFamily="34" charset="0"/>
              <a:cs typeface="Arial" panose="020B0604020202020204" pitchFamily="34" charset="0"/>
            </a:endParaRPr>
          </a:p>
          <a:p>
            <a:pPr algn="ctr"/>
            <a:endParaRPr lang="en-US" sz="3400" dirty="0" smtClean="0">
              <a:latin typeface="Arial" panose="020B0604020202020204" pitchFamily="34" charset="0"/>
              <a:cs typeface="Arial" panose="020B0604020202020204" pitchFamily="34" charset="0"/>
            </a:endParaRPr>
          </a:p>
          <a:p>
            <a:pPr marL="571500" indent="-342900">
              <a:buFont typeface="Arial" panose="020B0604020202020204" pitchFamily="34" charset="0"/>
              <a:buChar char="•"/>
            </a:pPr>
            <a:r>
              <a:rPr lang="ja-JP" altLang="en-US" sz="3400" dirty="0" smtClean="0">
                <a:latin typeface="Arial" panose="020B0604020202020204" pitchFamily="34" charset="0"/>
                <a:cs typeface="Arial" panose="020B0604020202020204" pitchFamily="34" charset="0"/>
              </a:rPr>
              <a:t>親による子の拉致（親権侵害）は日本では犯罪ではない。</a:t>
            </a:r>
            <a:endParaRPr lang="en-US" sz="3400" dirty="0" smtClean="0">
              <a:latin typeface="Arial" panose="020B0604020202020204" pitchFamily="34" charset="0"/>
              <a:cs typeface="Arial" panose="020B0604020202020204" pitchFamily="34" charset="0"/>
            </a:endParaRPr>
          </a:p>
          <a:p>
            <a:endParaRPr lang="en-US" sz="3400" dirty="0" smtClean="0">
              <a:latin typeface="Arial" panose="020B0604020202020204" pitchFamily="34" charset="0"/>
              <a:cs typeface="Arial" panose="020B0604020202020204" pitchFamily="34" charset="0"/>
            </a:endParaRPr>
          </a:p>
          <a:p>
            <a:pPr marL="571500" indent="-342900">
              <a:buFont typeface="Arial" panose="020B0604020202020204" pitchFamily="34" charset="0"/>
              <a:buChar char="•"/>
            </a:pPr>
            <a:r>
              <a:rPr lang="ja-JP" altLang="en-US" sz="3400" dirty="0" smtClean="0">
                <a:latin typeface="Arial" panose="020B0604020202020204" pitchFamily="34" charset="0"/>
                <a:cs typeface="Arial" panose="020B0604020202020204" pitchFamily="34" charset="0"/>
              </a:rPr>
              <a:t>親による子供の拉致により、離婚後どちらの親に親権が渡るか決まるー”継続性の原理”</a:t>
            </a:r>
            <a:endParaRPr lang="en-US" altLang="ja-JP" sz="3400" dirty="0" smtClean="0">
              <a:latin typeface="Arial" panose="020B0604020202020204" pitchFamily="34" charset="0"/>
              <a:cs typeface="Arial" panose="020B0604020202020204" pitchFamily="34" charset="0"/>
            </a:endParaRPr>
          </a:p>
          <a:p>
            <a:pPr marL="571500" indent="-342900">
              <a:buFont typeface="Arial" panose="020B0604020202020204" pitchFamily="34" charset="0"/>
              <a:buChar char="•"/>
            </a:pPr>
            <a:endParaRPr lang="en-US" sz="3400" dirty="0" smtClean="0">
              <a:latin typeface="Arial" panose="020B0604020202020204" pitchFamily="34" charset="0"/>
              <a:cs typeface="Arial" panose="020B0604020202020204" pitchFamily="34" charset="0"/>
            </a:endParaRPr>
          </a:p>
          <a:p>
            <a:pPr marL="571500" indent="-342900" algn="just">
              <a:buFont typeface="Arial" panose="020B0604020202020204" pitchFamily="34" charset="0"/>
              <a:buChar char="•"/>
            </a:pPr>
            <a:r>
              <a:rPr lang="ja-JP" altLang="en-US" sz="3400" dirty="0" smtClean="0">
                <a:latin typeface="Arial" panose="020B0604020202020204" pitchFamily="34" charset="0"/>
                <a:cs typeface="Arial" panose="020B0604020202020204" pitchFamily="34" charset="0"/>
              </a:rPr>
              <a:t>拉致をした親は、殆ど処罰を受けること無く、された側の親と子供を自由に引き離せ、</a:t>
            </a:r>
            <a:r>
              <a:rPr lang="ja-JP" altLang="en-US" sz="3400" u="sng" dirty="0" smtClean="0">
                <a:latin typeface="Arial" panose="020B0604020202020204" pitchFamily="34" charset="0"/>
                <a:cs typeface="Arial" panose="020B0604020202020204" pitchFamily="34" charset="0"/>
              </a:rPr>
              <a:t>いつまでも面会拒否をできる</a:t>
            </a:r>
            <a:r>
              <a:rPr lang="ja-JP" altLang="en-US" sz="3400" dirty="0" smtClean="0">
                <a:latin typeface="Arial" panose="020B0604020202020204" pitchFamily="34" charset="0"/>
                <a:cs typeface="Arial" panose="020B0604020202020204" pitchFamily="34" charset="0"/>
              </a:rPr>
              <a:t>決定権を持つ。</a:t>
            </a:r>
            <a:endParaRPr lang="en-US" altLang="ja-JP" sz="3400" dirty="0" smtClean="0">
              <a:latin typeface="Arial" panose="020B0604020202020204" pitchFamily="34" charset="0"/>
              <a:cs typeface="Arial" panose="020B0604020202020204" pitchFamily="34" charset="0"/>
            </a:endParaRPr>
          </a:p>
          <a:p>
            <a:pPr marL="571500" indent="-342900" algn="just">
              <a:buFont typeface="Arial" panose="020B0604020202020204" pitchFamily="34" charset="0"/>
              <a:buChar char="•"/>
            </a:pPr>
            <a:endParaRPr lang="en-US" sz="3400" dirty="0" smtClean="0">
              <a:latin typeface="Arial" panose="020B0604020202020204" pitchFamily="34" charset="0"/>
              <a:cs typeface="Arial" panose="020B0604020202020204" pitchFamily="34" charset="0"/>
            </a:endParaRPr>
          </a:p>
          <a:p>
            <a:pPr marL="571500" indent="-342900">
              <a:buFont typeface="Arial" panose="020B0604020202020204" pitchFamily="34" charset="0"/>
              <a:buChar char="•"/>
            </a:pPr>
            <a:r>
              <a:rPr lang="ja-JP" altLang="en-US" sz="3400" dirty="0" smtClean="0">
                <a:latin typeface="Arial" panose="020B0604020202020204" pitchFamily="34" charset="0"/>
                <a:cs typeface="Arial" panose="020B0604020202020204" pitchFamily="34" charset="0"/>
              </a:rPr>
              <a:t>今までの全ての事例で、</a:t>
            </a:r>
            <a:r>
              <a:rPr lang="ja-JP" altLang="en-US" sz="3400" u="sng" dirty="0" smtClean="0">
                <a:latin typeface="Arial" panose="020B0604020202020204" pitchFamily="34" charset="0"/>
                <a:cs typeface="Arial" panose="020B0604020202020204" pitchFamily="34" charset="0"/>
              </a:rPr>
              <a:t>拉致をした親</a:t>
            </a:r>
            <a:r>
              <a:rPr lang="ja-JP" altLang="en-US" sz="3400" dirty="0" smtClean="0">
                <a:latin typeface="Arial" panose="020B0604020202020204" pitchFamily="34" charset="0"/>
                <a:cs typeface="Arial" panose="020B0604020202020204" pitchFamily="34" charset="0"/>
              </a:rPr>
              <a:t>が親権を得てきた。</a:t>
            </a:r>
            <a:endParaRPr lang="en-US" sz="3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16710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3730" y="224852"/>
            <a:ext cx="8328847" cy="707886"/>
          </a:xfrm>
          <a:prstGeom prst="rect">
            <a:avLst/>
          </a:prstGeom>
        </p:spPr>
        <p:txBody>
          <a:bodyPr wrap="square">
            <a:spAutoFit/>
          </a:bodyPr>
          <a:lstStyle/>
          <a:p>
            <a:pPr marL="0" lvl="1" algn="just"/>
            <a:r>
              <a:rPr lang="ja-JP" altLang="en-US" sz="4000" dirty="0">
                <a:solidFill>
                  <a:prstClr val="black"/>
                </a:solidFill>
                <a:latin typeface="Arial" panose="020B0604020202020204" pitchFamily="34" charset="0"/>
                <a:cs typeface="Arial" panose="020B0604020202020204" pitchFamily="34" charset="0"/>
              </a:rPr>
              <a:t>日本での親の疎外化の</a:t>
            </a:r>
            <a:r>
              <a:rPr lang="ja-JP" altLang="en-US" sz="4000" dirty="0" smtClean="0">
                <a:solidFill>
                  <a:prstClr val="black"/>
                </a:solidFill>
                <a:latin typeface="Arial" panose="020B0604020202020204" pitchFamily="34" charset="0"/>
                <a:cs typeface="Arial" panose="020B0604020202020204" pitchFamily="34" charset="0"/>
              </a:rPr>
              <a:t>背景</a:t>
            </a:r>
            <a:r>
              <a:rPr lang="en-US" sz="4000" dirty="0" smtClean="0">
                <a:latin typeface="Arial" panose="020B0604020202020204" pitchFamily="34" charset="0"/>
                <a:cs typeface="Arial" panose="020B0604020202020204" pitchFamily="34" charset="0"/>
              </a:rPr>
              <a:t>- </a:t>
            </a:r>
            <a:r>
              <a:rPr lang="ja-JP" altLang="en-US" sz="4000" dirty="0" smtClean="0">
                <a:latin typeface="Arial" panose="020B0604020202020204" pitchFamily="34" charset="0"/>
                <a:cs typeface="Arial" panose="020B0604020202020204" pitchFamily="34" charset="0"/>
              </a:rPr>
              <a:t>要約</a:t>
            </a:r>
            <a:endParaRPr lang="en-US" sz="4000" dirty="0">
              <a:latin typeface="Arial" panose="020B0604020202020204" pitchFamily="34" charset="0"/>
              <a:cs typeface="Arial" panose="020B0604020202020204" pitchFamily="34" charset="0"/>
            </a:endParaRPr>
          </a:p>
        </p:txBody>
      </p:sp>
      <p:sp>
        <p:nvSpPr>
          <p:cNvPr id="5" name="Rectangle 4"/>
          <p:cNvSpPr/>
          <p:nvPr/>
        </p:nvSpPr>
        <p:spPr>
          <a:xfrm>
            <a:off x="334564" y="1206655"/>
            <a:ext cx="11527180" cy="5079339"/>
          </a:xfrm>
          <a:prstGeom prst="rect">
            <a:avLst/>
          </a:prstGeom>
        </p:spPr>
        <p:txBody>
          <a:bodyPr wrap="square">
            <a:spAutoFit/>
          </a:bodyPr>
          <a:lstStyle/>
          <a:p>
            <a:pPr lvl="1">
              <a:lnSpc>
                <a:spcPct val="90000"/>
              </a:lnSpc>
              <a:spcBef>
                <a:spcPts val="1000"/>
              </a:spcBef>
            </a:pPr>
            <a:r>
              <a:rPr lang="ja-JP" altLang="en-US" sz="2800" dirty="0" smtClean="0">
                <a:solidFill>
                  <a:prstClr val="black"/>
                </a:solidFill>
                <a:latin typeface="Arial" panose="020B0604020202020204" pitchFamily="34" charset="0"/>
                <a:cs typeface="Arial" panose="020B0604020202020204" pitchFamily="34" charset="0"/>
              </a:rPr>
              <a:t>以下の二つの要因が合わさると、、、</a:t>
            </a:r>
            <a:endParaRPr lang="en-US" altLang="ja-JP" sz="2800" dirty="0" smtClean="0">
              <a:solidFill>
                <a:prstClr val="black"/>
              </a:solidFill>
              <a:latin typeface="Arial" panose="020B0604020202020204" pitchFamily="34" charset="0"/>
              <a:cs typeface="Arial" panose="020B0604020202020204" pitchFamily="34" charset="0"/>
            </a:endParaRPr>
          </a:p>
          <a:p>
            <a:pPr marL="914400" lvl="1" indent="-457200">
              <a:lnSpc>
                <a:spcPct val="90000"/>
              </a:lnSpc>
              <a:spcBef>
                <a:spcPts val="1000"/>
              </a:spcBef>
              <a:buFont typeface="Arial" charset="0"/>
              <a:buChar char="•"/>
            </a:pPr>
            <a:r>
              <a:rPr lang="ja-JP" altLang="en-US" sz="2800" dirty="0" smtClean="0">
                <a:solidFill>
                  <a:prstClr val="black"/>
                </a:solidFill>
                <a:latin typeface="Arial" panose="020B0604020202020204" pitchFamily="34" charset="0"/>
                <a:cs typeface="Arial" panose="020B0604020202020204" pitchFamily="34" charset="0"/>
              </a:rPr>
              <a:t>社会的恥辱</a:t>
            </a:r>
            <a:r>
              <a:rPr lang="ja-JP" altLang="en-US" sz="2800" dirty="0">
                <a:solidFill>
                  <a:prstClr val="black"/>
                </a:solidFill>
                <a:latin typeface="Arial" panose="020B0604020202020204" pitchFamily="34" charset="0"/>
                <a:cs typeface="Arial" panose="020B0604020202020204" pitchFamily="34" charset="0"/>
              </a:rPr>
              <a:t>、不十分な精神</a:t>
            </a:r>
            <a:r>
              <a:rPr lang="ja-JP" altLang="en-US" sz="2800" dirty="0" smtClean="0">
                <a:solidFill>
                  <a:prstClr val="black"/>
                </a:solidFill>
                <a:latin typeface="Arial" panose="020B0604020202020204" pitchFamily="34" charset="0"/>
                <a:cs typeface="Arial" panose="020B0604020202020204" pitchFamily="34" charset="0"/>
              </a:rPr>
              <a:t>医療や周知</a:t>
            </a:r>
            <a:r>
              <a:rPr lang="ja-JP" altLang="en-US" sz="2800" dirty="0">
                <a:solidFill>
                  <a:prstClr val="black"/>
                </a:solidFill>
                <a:latin typeface="Arial" panose="020B0604020202020204" pitchFamily="34" charset="0"/>
                <a:cs typeface="Arial" panose="020B0604020202020204" pitchFamily="34" charset="0"/>
              </a:rPr>
              <a:t>に</a:t>
            </a:r>
            <a:r>
              <a:rPr lang="ja-JP" altLang="en-US" sz="2800" dirty="0" smtClean="0">
                <a:solidFill>
                  <a:prstClr val="black"/>
                </a:solidFill>
                <a:latin typeface="Arial" panose="020B0604020202020204" pitchFamily="34" charset="0"/>
                <a:cs typeface="Arial" panose="020B0604020202020204" pitchFamily="34" charset="0"/>
              </a:rPr>
              <a:t>伴い典型的に発生する、いかなる精神的疾患の集団</a:t>
            </a:r>
            <a:r>
              <a:rPr lang="en-US" sz="2800" dirty="0" smtClean="0">
                <a:solidFill>
                  <a:prstClr val="black"/>
                </a:solidFill>
                <a:latin typeface="Arial" panose="020B0604020202020204" pitchFamily="34" charset="0"/>
                <a:cs typeface="Arial" panose="020B0604020202020204" pitchFamily="34" charset="0"/>
              </a:rPr>
              <a:t>	</a:t>
            </a:r>
          </a:p>
          <a:p>
            <a:pPr marL="685800" lvl="1" indent="-228600">
              <a:lnSpc>
                <a:spcPct val="90000"/>
              </a:lnSpc>
              <a:spcBef>
                <a:spcPts val="1000"/>
              </a:spcBef>
              <a:buFont typeface="Arial" panose="020B0604020202020204" pitchFamily="34" charset="0"/>
              <a:buChar char="•"/>
            </a:pPr>
            <a:endParaRPr lang="en-US" altLang="ja-JP" sz="1600" dirty="0" smtClean="0">
              <a:solidFill>
                <a:prstClr val="black"/>
              </a:solidFill>
              <a:latin typeface="Arial" panose="020B0604020202020204" pitchFamily="34" charset="0"/>
              <a:cs typeface="Arial" panose="020B0604020202020204" pitchFamily="34" charset="0"/>
            </a:endParaRPr>
          </a:p>
          <a:p>
            <a:pPr marL="685800" lvl="1" indent="-228600">
              <a:lnSpc>
                <a:spcPct val="90000"/>
              </a:lnSpc>
              <a:spcBef>
                <a:spcPts val="1000"/>
              </a:spcBef>
              <a:buFont typeface="Arial" panose="020B0604020202020204" pitchFamily="34" charset="0"/>
              <a:buChar char="•"/>
            </a:pPr>
            <a:r>
              <a:rPr lang="ja-JP" altLang="en-US" sz="2800" dirty="0" smtClean="0">
                <a:solidFill>
                  <a:prstClr val="black"/>
                </a:solidFill>
                <a:latin typeface="Arial" panose="020B0604020202020204" pitchFamily="34" charset="0"/>
                <a:cs typeface="Arial" panose="020B0604020202020204" pitchFamily="34" charset="0"/>
              </a:rPr>
              <a:t>子供</a:t>
            </a:r>
            <a:r>
              <a:rPr lang="ja-JP" altLang="en-US" sz="2800" dirty="0">
                <a:solidFill>
                  <a:prstClr val="black"/>
                </a:solidFill>
                <a:latin typeface="Arial" panose="020B0604020202020204" pitchFamily="34" charset="0"/>
                <a:cs typeface="Arial" panose="020B0604020202020204" pitchFamily="34" charset="0"/>
              </a:rPr>
              <a:t>の法的保護が欠けた、 ３５年</a:t>
            </a:r>
            <a:r>
              <a:rPr lang="ja-JP" altLang="en-US" sz="2800" dirty="0" smtClean="0">
                <a:solidFill>
                  <a:prstClr val="black"/>
                </a:solidFill>
                <a:latin typeface="Arial" panose="020B0604020202020204" pitchFamily="34" charset="0"/>
                <a:cs typeface="Arial" panose="020B0604020202020204" pitchFamily="34" charset="0"/>
              </a:rPr>
              <a:t>時代遅れの家族法</a:t>
            </a:r>
            <a:r>
              <a:rPr lang="en-US" sz="2800" dirty="0" smtClean="0">
                <a:solidFill>
                  <a:prstClr val="black"/>
                </a:solidFill>
                <a:latin typeface="Arial" panose="020B0604020202020204" pitchFamily="34" charset="0"/>
                <a:cs typeface="Arial" panose="020B0604020202020204" pitchFamily="34" charset="0"/>
              </a:rPr>
              <a:t> (</a:t>
            </a:r>
            <a:r>
              <a:rPr lang="ja-JP" altLang="en-US" sz="2800" dirty="0" smtClean="0">
                <a:solidFill>
                  <a:prstClr val="black"/>
                </a:solidFill>
                <a:latin typeface="Arial" panose="020B0604020202020204" pitchFamily="34" charset="0"/>
                <a:cs typeface="Arial" panose="020B0604020202020204" pitchFamily="34" charset="0"/>
              </a:rPr>
              <a:t>映画「クレイマー、クレイマー」</a:t>
            </a:r>
            <a:r>
              <a:rPr lang="en-US" sz="2800" dirty="0" smtClean="0">
                <a:solidFill>
                  <a:prstClr val="black"/>
                </a:solidFill>
                <a:latin typeface="Arial" panose="020B0604020202020204" pitchFamily="34" charset="0"/>
                <a:cs typeface="Arial" panose="020B0604020202020204" pitchFamily="34" charset="0"/>
              </a:rPr>
              <a:t>)</a:t>
            </a:r>
          </a:p>
          <a:p>
            <a:pPr marL="457200" lvl="2">
              <a:lnSpc>
                <a:spcPct val="90000"/>
              </a:lnSpc>
              <a:spcBef>
                <a:spcPts val="1000"/>
              </a:spcBef>
            </a:pPr>
            <a:endParaRPr lang="en-US" sz="1600" dirty="0" smtClean="0">
              <a:solidFill>
                <a:prstClr val="black"/>
              </a:solidFill>
              <a:latin typeface="Arial" panose="020B0604020202020204" pitchFamily="34" charset="0"/>
              <a:cs typeface="Arial" panose="020B0604020202020204" pitchFamily="34" charset="0"/>
            </a:endParaRPr>
          </a:p>
          <a:p>
            <a:pPr marL="457200" lvl="2">
              <a:lnSpc>
                <a:spcPct val="90000"/>
              </a:lnSpc>
              <a:spcBef>
                <a:spcPts val="1000"/>
              </a:spcBef>
            </a:pPr>
            <a:r>
              <a:rPr lang="ja-JP" altLang="en-US" sz="2800" dirty="0" smtClean="0">
                <a:solidFill>
                  <a:prstClr val="black"/>
                </a:solidFill>
                <a:latin typeface="Arial" panose="020B0604020202020204" pitchFamily="34" charset="0"/>
                <a:cs typeface="Arial" panose="020B0604020202020204" pitchFamily="34" charset="0"/>
              </a:rPr>
              <a:t>次が発生する</a:t>
            </a:r>
            <a:endParaRPr lang="en-US" sz="2800" dirty="0" smtClean="0">
              <a:solidFill>
                <a:prstClr val="black"/>
              </a:solidFill>
              <a:latin typeface="Arial" panose="020B0604020202020204" pitchFamily="34" charset="0"/>
              <a:cs typeface="Arial" panose="020B0604020202020204" pitchFamily="34" charset="0"/>
            </a:endParaRPr>
          </a:p>
          <a:p>
            <a:pPr marL="685800" lvl="1" indent="-228600" algn="just">
              <a:lnSpc>
                <a:spcPct val="90000"/>
              </a:lnSpc>
              <a:spcBef>
                <a:spcPts val="1000"/>
              </a:spcBef>
              <a:buFont typeface="Arial" panose="020B0604020202020204" pitchFamily="34" charset="0"/>
              <a:buChar char="•"/>
            </a:pPr>
            <a:r>
              <a:rPr lang="ja-JP" altLang="en-US" sz="2800" dirty="0" smtClean="0">
                <a:solidFill>
                  <a:prstClr val="black"/>
                </a:solidFill>
                <a:latin typeface="Arial" panose="020B0604020202020204" pitchFamily="34" charset="0"/>
                <a:cs typeface="Arial" panose="020B0604020202020204" pitchFamily="34" charset="0"/>
              </a:rPr>
              <a:t>機能不全な振る舞いや虐待的な子育ての凶暴化がチェックされず、</a:t>
            </a:r>
            <a:endParaRPr lang="en-US" altLang="ja-JP" sz="2800" dirty="0">
              <a:solidFill>
                <a:prstClr val="black"/>
              </a:solidFill>
              <a:latin typeface="Arial" panose="020B0604020202020204" pitchFamily="34" charset="0"/>
              <a:cs typeface="Arial" panose="020B0604020202020204" pitchFamily="34" charset="0"/>
            </a:endParaRPr>
          </a:p>
          <a:p>
            <a:pPr lvl="1">
              <a:lnSpc>
                <a:spcPct val="90000"/>
              </a:lnSpc>
              <a:spcBef>
                <a:spcPts val="1000"/>
              </a:spcBef>
            </a:pPr>
            <a:r>
              <a:rPr lang="en-US" sz="2800" dirty="0" smtClean="0">
                <a:solidFill>
                  <a:prstClr val="black"/>
                </a:solidFill>
                <a:latin typeface="Arial" panose="020B0604020202020204" pitchFamily="34" charset="0"/>
                <a:cs typeface="Arial" panose="020B0604020202020204" pitchFamily="34" charset="0"/>
              </a:rPr>
              <a:t>	</a:t>
            </a:r>
            <a:r>
              <a:rPr lang="ja-JP" altLang="en-US" sz="2800" u="sng" dirty="0" smtClean="0">
                <a:solidFill>
                  <a:prstClr val="black"/>
                </a:solidFill>
                <a:latin typeface="Arial" panose="020B0604020202020204" pitchFamily="34" charset="0"/>
                <a:cs typeface="Arial" panose="020B0604020202020204" pitchFamily="34" charset="0"/>
              </a:rPr>
              <a:t>親による子の拉致</a:t>
            </a:r>
            <a:r>
              <a:rPr lang="en-US" sz="2800" dirty="0" smtClean="0">
                <a:solidFill>
                  <a:prstClr val="black"/>
                </a:solidFill>
                <a:latin typeface="Arial" panose="020B0604020202020204" pitchFamily="34" charset="0"/>
                <a:cs typeface="Arial" panose="020B0604020202020204" pitchFamily="34" charset="0"/>
              </a:rPr>
              <a:t>, </a:t>
            </a:r>
            <a:r>
              <a:rPr lang="ja-JP" altLang="en-US" sz="2800" dirty="0" smtClean="0">
                <a:solidFill>
                  <a:prstClr val="black"/>
                </a:solidFill>
                <a:latin typeface="Arial" panose="020B0604020202020204" pitchFamily="34" charset="0"/>
                <a:cs typeface="Arial" panose="020B0604020202020204" pitchFamily="34" charset="0"/>
              </a:rPr>
              <a:t>面会拒否</a:t>
            </a:r>
            <a:r>
              <a:rPr lang="en-US" sz="2800" dirty="0" smtClean="0">
                <a:solidFill>
                  <a:prstClr val="black"/>
                </a:solidFill>
                <a:latin typeface="Arial" panose="020B0604020202020204" pitchFamily="34" charset="0"/>
                <a:cs typeface="Arial" panose="020B0604020202020204" pitchFamily="34" charset="0"/>
              </a:rPr>
              <a:t>, </a:t>
            </a:r>
            <a:r>
              <a:rPr lang="ja-JP" altLang="en-US" sz="2800" dirty="0" smtClean="0">
                <a:solidFill>
                  <a:prstClr val="black"/>
                </a:solidFill>
                <a:latin typeface="Arial" panose="020B0604020202020204" pitchFamily="34" charset="0"/>
                <a:cs typeface="Arial" panose="020B0604020202020204" pitchFamily="34" charset="0"/>
              </a:rPr>
              <a:t>親の疎外化</a:t>
            </a:r>
            <a:endParaRPr lang="en-US" sz="2800" dirty="0" smtClean="0">
              <a:solidFill>
                <a:prstClr val="black"/>
              </a:solidFill>
              <a:latin typeface="Arial" panose="020B0604020202020204" pitchFamily="34" charset="0"/>
              <a:cs typeface="Arial" panose="020B0604020202020204" pitchFamily="34" charset="0"/>
            </a:endParaRPr>
          </a:p>
          <a:p>
            <a:pPr lvl="1" algn="ctr">
              <a:lnSpc>
                <a:spcPct val="90000"/>
              </a:lnSpc>
              <a:spcBef>
                <a:spcPts val="1000"/>
              </a:spcBef>
            </a:pPr>
            <a:r>
              <a:rPr lang="ja-JP" altLang="en-US" sz="2800" dirty="0" smtClean="0">
                <a:solidFill>
                  <a:prstClr val="black"/>
                </a:solidFill>
                <a:latin typeface="Arial" panose="020B0604020202020204" pitchFamily="34" charset="0"/>
                <a:cs typeface="Arial" panose="020B0604020202020204" pitchFamily="34" charset="0"/>
              </a:rPr>
              <a:t>（現在、簡単で直接的な治療法はない）</a:t>
            </a:r>
            <a:endParaRPr lang="en-US" sz="36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356705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86605"/>
            <a:ext cx="12192000" cy="769441"/>
          </a:xfrm>
          <a:prstGeom prst="rect">
            <a:avLst/>
          </a:prstGeom>
          <a:noFill/>
        </p:spPr>
        <p:txBody>
          <a:bodyPr wrap="square" rtlCol="0">
            <a:spAutoFit/>
          </a:bodyPr>
          <a:lstStyle/>
          <a:p>
            <a:pPr algn="ctr"/>
            <a:r>
              <a:rPr lang="ja-JP" altLang="en-US" sz="4400" dirty="0" smtClean="0">
                <a:latin typeface="Arial" panose="020B0604020202020204" pitchFamily="34" charset="0"/>
                <a:cs typeface="Arial" panose="020B0604020202020204" pitchFamily="34" charset="0"/>
              </a:rPr>
              <a:t>国際的に幾つの事例があるのか</a:t>
            </a:r>
            <a:r>
              <a:rPr lang="en-US" sz="4400" dirty="0" smtClean="0">
                <a:latin typeface="Arial" panose="020B0604020202020204" pitchFamily="34" charset="0"/>
                <a:cs typeface="Arial" panose="020B0604020202020204" pitchFamily="34" charset="0"/>
              </a:rPr>
              <a:t>?</a:t>
            </a:r>
            <a:endParaRPr lang="en-US" sz="4400" dirty="0">
              <a:latin typeface="Arial" panose="020B0604020202020204" pitchFamily="34" charset="0"/>
              <a:cs typeface="Arial" panose="020B0604020202020204" pitchFamily="34" charset="0"/>
            </a:endParaRPr>
          </a:p>
        </p:txBody>
      </p:sp>
      <p:sp>
        <p:nvSpPr>
          <p:cNvPr id="6" name="Rectangle 5"/>
          <p:cNvSpPr/>
          <p:nvPr/>
        </p:nvSpPr>
        <p:spPr>
          <a:xfrm>
            <a:off x="425355" y="1416183"/>
            <a:ext cx="11341290" cy="3600986"/>
          </a:xfrm>
          <a:prstGeom prst="rect">
            <a:avLst/>
          </a:prstGeom>
        </p:spPr>
        <p:txBody>
          <a:bodyPr wrap="square">
            <a:spAutoFit/>
          </a:bodyPr>
          <a:lstStyle/>
          <a:p>
            <a:pPr marL="1028700" indent="-457200">
              <a:lnSpc>
                <a:spcPct val="95000"/>
              </a:lnSpc>
              <a:buFont typeface="Arial" panose="020B0604020202020204" pitchFamily="34" charset="0"/>
              <a:buChar char="•"/>
              <a:tabLst>
                <a:tab pos="106562" algn="l"/>
                <a:tab pos="493928" algn="l"/>
                <a:tab pos="908654" algn="l"/>
                <a:tab pos="1323380" algn="l"/>
                <a:tab pos="1738106" algn="l"/>
                <a:tab pos="2152832" algn="l"/>
                <a:tab pos="2567558" algn="l"/>
                <a:tab pos="2982284" algn="l"/>
                <a:tab pos="3397011" algn="l"/>
                <a:tab pos="3811737" algn="l"/>
                <a:tab pos="4226463" algn="l"/>
                <a:tab pos="4641189" algn="l"/>
                <a:tab pos="5055915" algn="l"/>
                <a:tab pos="5470641" algn="l"/>
                <a:tab pos="5885367" algn="l"/>
                <a:tab pos="6300093" algn="l"/>
                <a:tab pos="6714820" algn="l"/>
                <a:tab pos="7129546" algn="l"/>
                <a:tab pos="7544272" algn="l"/>
                <a:tab pos="7958998" algn="l"/>
                <a:tab pos="8373724" algn="l"/>
              </a:tabLst>
              <a:defRPr/>
            </a:pPr>
            <a:endParaRPr lang="en-US" sz="4000" kern="0" dirty="0" smtClean="0">
              <a:latin typeface="Arial" panose="020B0604020202020204" pitchFamily="34" charset="0"/>
              <a:cs typeface="Arial" panose="020B0604020202020204" pitchFamily="34" charset="0"/>
            </a:endParaRPr>
          </a:p>
          <a:p>
            <a:pPr marL="746125" indent="-395288" algn="just">
              <a:lnSpc>
                <a:spcPct val="95000"/>
              </a:lnSpc>
              <a:buFont typeface="Arial" panose="020B0604020202020204" pitchFamily="34" charset="0"/>
              <a:buChar char="•"/>
              <a:tabLst>
                <a:tab pos="106562" algn="l"/>
                <a:tab pos="493928" algn="l"/>
                <a:tab pos="908654" algn="l"/>
                <a:tab pos="1323380" algn="l"/>
                <a:tab pos="1738106" algn="l"/>
                <a:tab pos="2152832" algn="l"/>
                <a:tab pos="2567558" algn="l"/>
                <a:tab pos="2982284" algn="l"/>
                <a:tab pos="3397011" algn="l"/>
                <a:tab pos="3811737" algn="l"/>
                <a:tab pos="4226463" algn="l"/>
                <a:tab pos="4641189" algn="l"/>
                <a:tab pos="5055915" algn="l"/>
                <a:tab pos="5470641" algn="l"/>
                <a:tab pos="5885367" algn="l"/>
                <a:tab pos="6300093" algn="l"/>
                <a:tab pos="6714820" algn="l"/>
                <a:tab pos="7129546" algn="l"/>
                <a:tab pos="7544272" algn="l"/>
                <a:tab pos="7958998" algn="l"/>
                <a:tab pos="8373724" algn="l"/>
              </a:tabLst>
              <a:defRPr/>
            </a:pPr>
            <a:r>
              <a:rPr lang="en-US" sz="4000" kern="0" dirty="0" smtClean="0">
                <a:latin typeface="Arial" panose="020B0604020202020204" pitchFamily="34" charset="0"/>
                <a:cs typeface="Arial" panose="020B0604020202020204" pitchFamily="34" charset="0"/>
              </a:rPr>
              <a:t>1994</a:t>
            </a:r>
            <a:r>
              <a:rPr lang="ja-JP" altLang="en-US" sz="4000" kern="0" dirty="0" smtClean="0">
                <a:latin typeface="Arial" panose="020B0604020202020204" pitchFamily="34" charset="0"/>
                <a:cs typeface="Arial" panose="020B0604020202020204" pitchFamily="34" charset="0"/>
              </a:rPr>
              <a:t>年から４００人もの子供が米国から日本へ拉致されてきた。</a:t>
            </a:r>
            <a:endParaRPr lang="en-US" altLang="ja-JP" sz="4000" kern="0" dirty="0" smtClean="0">
              <a:latin typeface="Arial" panose="020B0604020202020204" pitchFamily="34" charset="0"/>
              <a:cs typeface="Arial" panose="020B0604020202020204" pitchFamily="34" charset="0"/>
            </a:endParaRPr>
          </a:p>
          <a:p>
            <a:pPr marL="746125" indent="-395288" algn="just">
              <a:lnSpc>
                <a:spcPct val="95000"/>
              </a:lnSpc>
              <a:buFont typeface="Arial" panose="020B0604020202020204" pitchFamily="34" charset="0"/>
              <a:buChar char="•"/>
              <a:tabLst>
                <a:tab pos="106562" algn="l"/>
                <a:tab pos="493928" algn="l"/>
                <a:tab pos="908654" algn="l"/>
                <a:tab pos="1323380" algn="l"/>
                <a:tab pos="1738106" algn="l"/>
                <a:tab pos="2152832" algn="l"/>
                <a:tab pos="2567558" algn="l"/>
                <a:tab pos="2982284" algn="l"/>
                <a:tab pos="3397011" algn="l"/>
                <a:tab pos="3811737" algn="l"/>
                <a:tab pos="4226463" algn="l"/>
                <a:tab pos="4641189" algn="l"/>
                <a:tab pos="5055915" algn="l"/>
                <a:tab pos="5470641" algn="l"/>
                <a:tab pos="5885367" algn="l"/>
                <a:tab pos="6300093" algn="l"/>
                <a:tab pos="6714820" algn="l"/>
                <a:tab pos="7129546" algn="l"/>
                <a:tab pos="7544272" algn="l"/>
                <a:tab pos="7958998" algn="l"/>
                <a:tab pos="8373724" algn="l"/>
              </a:tabLst>
              <a:defRPr/>
            </a:pPr>
            <a:endParaRPr lang="en-US" sz="4000" b="1" kern="0" dirty="0">
              <a:latin typeface="Arial" panose="020B0604020202020204" pitchFamily="34" charset="0"/>
              <a:cs typeface="Arial" panose="020B0604020202020204" pitchFamily="34" charset="0"/>
            </a:endParaRPr>
          </a:p>
          <a:p>
            <a:pPr marL="746125" indent="-395288">
              <a:lnSpc>
                <a:spcPct val="95000"/>
              </a:lnSpc>
              <a:buFont typeface="Arial" panose="020B0604020202020204" pitchFamily="34" charset="0"/>
              <a:buChar char="•"/>
              <a:tabLst>
                <a:tab pos="106562" algn="l"/>
                <a:tab pos="493928" algn="l"/>
                <a:tab pos="908654" algn="l"/>
                <a:tab pos="1323380" algn="l"/>
                <a:tab pos="1738106" algn="l"/>
                <a:tab pos="2152832" algn="l"/>
                <a:tab pos="2567558" algn="l"/>
                <a:tab pos="2982284" algn="l"/>
                <a:tab pos="3397011" algn="l"/>
                <a:tab pos="3811737" algn="l"/>
                <a:tab pos="4226463" algn="l"/>
                <a:tab pos="4641189" algn="l"/>
                <a:tab pos="5055915" algn="l"/>
                <a:tab pos="5470641" algn="l"/>
                <a:tab pos="5885367" algn="l"/>
                <a:tab pos="6300093" algn="l"/>
                <a:tab pos="6714820" algn="l"/>
                <a:tab pos="7129546" algn="l"/>
                <a:tab pos="7544272" algn="l"/>
                <a:tab pos="7958998" algn="l"/>
                <a:tab pos="8373724" algn="l"/>
              </a:tabLst>
              <a:defRPr/>
            </a:pPr>
            <a:r>
              <a:rPr lang="ja-JP" altLang="en-US" sz="4000" kern="0" dirty="0" smtClean="0">
                <a:latin typeface="Arial" panose="020B0604020202020204" pitchFamily="34" charset="0"/>
                <a:cs typeface="Arial" panose="020B0604020202020204" pitchFamily="34" charset="0"/>
              </a:rPr>
              <a:t>ハーグ子供の拉致防止に関する国際条約を日本に持ち込むのに３０年を要した。</a:t>
            </a:r>
            <a:endParaRPr lang="en-US" sz="4000" kern="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22138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65278" y="253333"/>
            <a:ext cx="9483521" cy="861774"/>
          </a:xfrm>
          <a:prstGeom prst="rect">
            <a:avLst/>
          </a:prstGeom>
        </p:spPr>
        <p:txBody>
          <a:bodyPr wrap="square">
            <a:spAutoFit/>
          </a:bodyPr>
          <a:lstStyle/>
          <a:p>
            <a:pPr marL="0" lvl="1"/>
            <a:r>
              <a:rPr lang="ja-JP" altLang="en-US" sz="5000" dirty="0">
                <a:solidFill>
                  <a:prstClr val="black"/>
                </a:solidFill>
                <a:latin typeface="Arial" panose="020B0604020202020204" pitchFamily="34" charset="0"/>
                <a:cs typeface="Arial" panose="020B0604020202020204" pitchFamily="34" charset="0"/>
              </a:rPr>
              <a:t>どれだけの事例があるの</a:t>
            </a:r>
            <a:r>
              <a:rPr lang="ja-JP" altLang="en-US" sz="5000" dirty="0" smtClean="0">
                <a:solidFill>
                  <a:prstClr val="black"/>
                </a:solidFill>
                <a:latin typeface="Arial" panose="020B0604020202020204" pitchFamily="34" charset="0"/>
                <a:cs typeface="Arial" panose="020B0604020202020204" pitchFamily="34" charset="0"/>
              </a:rPr>
              <a:t>か</a:t>
            </a:r>
            <a:r>
              <a:rPr lang="en-US" altLang="ja-JP" sz="5000" dirty="0" smtClean="0">
                <a:latin typeface="Arial" panose="020B0604020202020204" pitchFamily="34" charset="0"/>
                <a:cs typeface="Arial" panose="020B0604020202020204" pitchFamily="34" charset="0"/>
              </a:rPr>
              <a:t>?</a:t>
            </a:r>
          </a:p>
        </p:txBody>
      </p:sp>
      <p:sp>
        <p:nvSpPr>
          <p:cNvPr id="3" name="Rectangle 2"/>
          <p:cNvSpPr/>
          <p:nvPr/>
        </p:nvSpPr>
        <p:spPr>
          <a:xfrm>
            <a:off x="824459" y="1427439"/>
            <a:ext cx="9758597" cy="4302716"/>
          </a:xfrm>
          <a:prstGeom prst="rect">
            <a:avLst/>
          </a:prstGeom>
        </p:spPr>
        <p:txBody>
          <a:bodyPr wrap="square">
            <a:spAutoFit/>
          </a:bodyPr>
          <a:lstStyle/>
          <a:p>
            <a:pPr marL="1028700" indent="-457200">
              <a:lnSpc>
                <a:spcPct val="95000"/>
              </a:lnSpc>
              <a:buFont typeface="Arial" panose="020B0604020202020204" pitchFamily="34" charset="0"/>
              <a:buChar char="•"/>
              <a:tabLst>
                <a:tab pos="106562" algn="l"/>
                <a:tab pos="493928" algn="l"/>
                <a:tab pos="908654" algn="l"/>
                <a:tab pos="1323380" algn="l"/>
                <a:tab pos="1738106" algn="l"/>
                <a:tab pos="2152832" algn="l"/>
                <a:tab pos="2567558" algn="l"/>
                <a:tab pos="2982284" algn="l"/>
                <a:tab pos="3397011" algn="l"/>
                <a:tab pos="3811737" algn="l"/>
                <a:tab pos="4226463" algn="l"/>
                <a:tab pos="4641189" algn="l"/>
                <a:tab pos="5055915" algn="l"/>
                <a:tab pos="5470641" algn="l"/>
                <a:tab pos="5885367" algn="l"/>
                <a:tab pos="6300093" algn="l"/>
                <a:tab pos="6714820" algn="l"/>
                <a:tab pos="7129546" algn="l"/>
                <a:tab pos="7544272" algn="l"/>
                <a:tab pos="7958998" algn="l"/>
                <a:tab pos="8373724" algn="l"/>
              </a:tabLst>
              <a:defRPr/>
            </a:pPr>
            <a:r>
              <a:rPr lang="ja-JP" altLang="en-US" sz="3200" u="sng" kern="0" dirty="0" smtClean="0">
                <a:latin typeface="Arial" panose="020B0604020202020204" pitchFamily="34" charset="0"/>
                <a:cs typeface="Arial" panose="020B0604020202020204" pitchFamily="34" charset="0"/>
              </a:rPr>
              <a:t>３００万人の子供</a:t>
            </a:r>
            <a:r>
              <a:rPr lang="ja-JP" altLang="en-US" sz="3200" kern="0" dirty="0" smtClean="0">
                <a:latin typeface="Arial" panose="020B0604020202020204" pitchFamily="34" charset="0"/>
                <a:cs typeface="Arial" panose="020B0604020202020204" pitchFamily="34" charset="0"/>
              </a:rPr>
              <a:t>が完全に親との接触を絶たれた</a:t>
            </a:r>
            <a:endParaRPr lang="en-US" altLang="ja-JP" sz="3200" kern="0" dirty="0" smtClean="0">
              <a:latin typeface="Arial" panose="020B0604020202020204" pitchFamily="34" charset="0"/>
              <a:cs typeface="Arial" panose="020B0604020202020204" pitchFamily="34" charset="0"/>
            </a:endParaRPr>
          </a:p>
          <a:p>
            <a:pPr marL="1028700" indent="-457200">
              <a:lnSpc>
                <a:spcPct val="95000"/>
              </a:lnSpc>
              <a:buFont typeface="Arial" panose="020B0604020202020204" pitchFamily="34" charset="0"/>
              <a:buChar char="•"/>
              <a:tabLst>
                <a:tab pos="106562" algn="l"/>
                <a:tab pos="493928" algn="l"/>
                <a:tab pos="908654" algn="l"/>
                <a:tab pos="1323380" algn="l"/>
                <a:tab pos="1738106" algn="l"/>
                <a:tab pos="2152832" algn="l"/>
                <a:tab pos="2567558" algn="l"/>
                <a:tab pos="2982284" algn="l"/>
                <a:tab pos="3397011" algn="l"/>
                <a:tab pos="3811737" algn="l"/>
                <a:tab pos="4226463" algn="l"/>
                <a:tab pos="4641189" algn="l"/>
                <a:tab pos="5055915" algn="l"/>
                <a:tab pos="5470641" algn="l"/>
                <a:tab pos="5885367" algn="l"/>
                <a:tab pos="6300093" algn="l"/>
                <a:tab pos="6714820" algn="l"/>
                <a:tab pos="7129546" algn="l"/>
                <a:tab pos="7544272" algn="l"/>
                <a:tab pos="7958998" algn="l"/>
                <a:tab pos="8373724" algn="l"/>
              </a:tabLst>
              <a:defRPr/>
            </a:pPr>
            <a:endParaRPr lang="en-US" sz="3200" kern="0" dirty="0">
              <a:latin typeface="Arial" panose="020B0604020202020204" pitchFamily="34" charset="0"/>
              <a:cs typeface="Arial" panose="020B0604020202020204" pitchFamily="34" charset="0"/>
            </a:endParaRPr>
          </a:p>
          <a:p>
            <a:pPr marL="1028700" indent="-457200">
              <a:lnSpc>
                <a:spcPct val="95000"/>
              </a:lnSpc>
              <a:buFont typeface="Arial" panose="020B0604020202020204" pitchFamily="34" charset="0"/>
              <a:buChar char="•"/>
              <a:tabLst>
                <a:tab pos="106562" algn="l"/>
                <a:tab pos="493928" algn="l"/>
                <a:tab pos="908654" algn="l"/>
                <a:tab pos="1323380" algn="l"/>
                <a:tab pos="1738106" algn="l"/>
                <a:tab pos="2152832" algn="l"/>
                <a:tab pos="2567558" algn="l"/>
                <a:tab pos="2982284" algn="l"/>
                <a:tab pos="3397011" algn="l"/>
                <a:tab pos="3811737" algn="l"/>
                <a:tab pos="4226463" algn="l"/>
                <a:tab pos="4641189" algn="l"/>
                <a:tab pos="5055915" algn="l"/>
                <a:tab pos="5470641" algn="l"/>
                <a:tab pos="5885367" algn="l"/>
                <a:tab pos="6300093" algn="l"/>
                <a:tab pos="6714820" algn="l"/>
                <a:tab pos="7129546" algn="l"/>
                <a:tab pos="7544272" algn="l"/>
                <a:tab pos="7958998" algn="l"/>
                <a:tab pos="8373724" algn="l"/>
              </a:tabLst>
              <a:defRPr/>
            </a:pPr>
            <a:r>
              <a:rPr lang="en-US" sz="3200" kern="0" dirty="0" smtClean="0">
                <a:latin typeface="Arial" panose="020B0604020202020204" pitchFamily="34" charset="0"/>
                <a:cs typeface="Arial" panose="020B0604020202020204" pitchFamily="34" charset="0"/>
              </a:rPr>
              <a:t>1992</a:t>
            </a:r>
            <a:r>
              <a:rPr lang="ja-JP" altLang="en-US" sz="3200" kern="0" dirty="0" smtClean="0">
                <a:latin typeface="Arial" panose="020B0604020202020204" pitchFamily="34" charset="0"/>
                <a:cs typeface="Arial" panose="020B0604020202020204" pitchFamily="34" charset="0"/>
              </a:rPr>
              <a:t>から</a:t>
            </a:r>
            <a:endParaRPr lang="en-US" sz="3200" kern="0" dirty="0" smtClean="0">
              <a:latin typeface="Arial" panose="020B0604020202020204" pitchFamily="34" charset="0"/>
              <a:cs typeface="Arial" panose="020B0604020202020204" pitchFamily="34" charset="0"/>
            </a:endParaRPr>
          </a:p>
          <a:p>
            <a:pPr marL="1028700" indent="-457200">
              <a:lnSpc>
                <a:spcPct val="95000"/>
              </a:lnSpc>
              <a:buFont typeface="Arial" panose="020B0604020202020204" pitchFamily="34" charset="0"/>
              <a:buChar char="•"/>
              <a:tabLst>
                <a:tab pos="106562" algn="l"/>
                <a:tab pos="493928" algn="l"/>
                <a:tab pos="908654" algn="l"/>
                <a:tab pos="1323380" algn="l"/>
                <a:tab pos="1738106" algn="l"/>
                <a:tab pos="2152832" algn="l"/>
                <a:tab pos="2567558" algn="l"/>
                <a:tab pos="2982284" algn="l"/>
                <a:tab pos="3397011" algn="l"/>
                <a:tab pos="3811737" algn="l"/>
                <a:tab pos="4226463" algn="l"/>
                <a:tab pos="4641189" algn="l"/>
                <a:tab pos="5055915" algn="l"/>
                <a:tab pos="5470641" algn="l"/>
                <a:tab pos="5885367" algn="l"/>
                <a:tab pos="6300093" algn="l"/>
                <a:tab pos="6714820" algn="l"/>
                <a:tab pos="7129546" algn="l"/>
                <a:tab pos="7544272" algn="l"/>
                <a:tab pos="7958998" algn="l"/>
                <a:tab pos="8373724" algn="l"/>
              </a:tabLst>
              <a:defRPr/>
            </a:pPr>
            <a:endParaRPr lang="en-US" sz="3200" kern="0" dirty="0">
              <a:latin typeface="Arial" panose="020B0604020202020204" pitchFamily="34" charset="0"/>
              <a:cs typeface="Arial" panose="020B0604020202020204" pitchFamily="34" charset="0"/>
            </a:endParaRPr>
          </a:p>
          <a:p>
            <a:pPr marL="1028700" indent="-457200">
              <a:lnSpc>
                <a:spcPct val="95000"/>
              </a:lnSpc>
              <a:buFont typeface="Arial" panose="020B0604020202020204" pitchFamily="34" charset="0"/>
              <a:buChar char="•"/>
              <a:tabLst>
                <a:tab pos="106562" algn="l"/>
                <a:tab pos="493928" algn="l"/>
                <a:tab pos="908654" algn="l"/>
                <a:tab pos="1323380" algn="l"/>
                <a:tab pos="1738106" algn="l"/>
                <a:tab pos="2152832" algn="l"/>
                <a:tab pos="2567558" algn="l"/>
                <a:tab pos="2982284" algn="l"/>
                <a:tab pos="3397011" algn="l"/>
                <a:tab pos="3811737" algn="l"/>
                <a:tab pos="4226463" algn="l"/>
                <a:tab pos="4641189" algn="l"/>
                <a:tab pos="5055915" algn="l"/>
                <a:tab pos="5470641" algn="l"/>
                <a:tab pos="5885367" algn="l"/>
                <a:tab pos="6300093" algn="l"/>
                <a:tab pos="6714820" algn="l"/>
                <a:tab pos="7129546" algn="l"/>
                <a:tab pos="7544272" algn="l"/>
                <a:tab pos="7958998" algn="l"/>
                <a:tab pos="8373724" algn="l"/>
              </a:tabLst>
              <a:defRPr/>
            </a:pPr>
            <a:r>
              <a:rPr lang="ja-JP" altLang="en-US" sz="3200" kern="0" dirty="0" smtClean="0">
                <a:latin typeface="Arial" panose="020B0604020202020204" pitchFamily="34" charset="0"/>
                <a:cs typeface="Arial" panose="020B0604020202020204" pitchFamily="34" charset="0"/>
              </a:rPr>
              <a:t>離婚後</a:t>
            </a:r>
            <a:endParaRPr lang="en-US" altLang="ja-JP" sz="3200" kern="0" dirty="0" smtClean="0">
              <a:latin typeface="Arial" panose="020B0604020202020204" pitchFamily="34" charset="0"/>
              <a:cs typeface="Arial" panose="020B0604020202020204" pitchFamily="34" charset="0"/>
            </a:endParaRPr>
          </a:p>
          <a:p>
            <a:pPr marL="1028700" indent="-457200">
              <a:lnSpc>
                <a:spcPct val="95000"/>
              </a:lnSpc>
              <a:buFont typeface="Arial" panose="020B0604020202020204" pitchFamily="34" charset="0"/>
              <a:buChar char="•"/>
              <a:tabLst>
                <a:tab pos="106562" algn="l"/>
                <a:tab pos="493928" algn="l"/>
                <a:tab pos="908654" algn="l"/>
                <a:tab pos="1323380" algn="l"/>
                <a:tab pos="1738106" algn="l"/>
                <a:tab pos="2152832" algn="l"/>
                <a:tab pos="2567558" algn="l"/>
                <a:tab pos="2982284" algn="l"/>
                <a:tab pos="3397011" algn="l"/>
                <a:tab pos="3811737" algn="l"/>
                <a:tab pos="4226463" algn="l"/>
                <a:tab pos="4641189" algn="l"/>
                <a:tab pos="5055915" algn="l"/>
                <a:tab pos="5470641" algn="l"/>
                <a:tab pos="5885367" algn="l"/>
                <a:tab pos="6300093" algn="l"/>
                <a:tab pos="6714820" algn="l"/>
                <a:tab pos="7129546" algn="l"/>
                <a:tab pos="7544272" algn="l"/>
                <a:tab pos="7958998" algn="l"/>
                <a:tab pos="8373724" algn="l"/>
              </a:tabLst>
              <a:defRPr/>
            </a:pPr>
            <a:endParaRPr lang="en-US" sz="3200" kern="0" dirty="0">
              <a:latin typeface="Arial" panose="020B0604020202020204" pitchFamily="34" charset="0"/>
              <a:cs typeface="Arial" panose="020B0604020202020204" pitchFamily="34" charset="0"/>
            </a:endParaRPr>
          </a:p>
          <a:p>
            <a:pPr marL="1028700" indent="-457200" algn="just">
              <a:lnSpc>
                <a:spcPct val="95000"/>
              </a:lnSpc>
              <a:buFont typeface="Arial" panose="020B0604020202020204" pitchFamily="34" charset="0"/>
              <a:buChar char="•"/>
              <a:tabLst>
                <a:tab pos="106562" algn="l"/>
                <a:tab pos="493928" algn="l"/>
                <a:tab pos="908654" algn="l"/>
                <a:tab pos="1323380" algn="l"/>
                <a:tab pos="1738106" algn="l"/>
                <a:tab pos="2152832" algn="l"/>
                <a:tab pos="2567558" algn="l"/>
                <a:tab pos="2982284" algn="l"/>
                <a:tab pos="3397011" algn="l"/>
                <a:tab pos="3811737" algn="l"/>
                <a:tab pos="4226463" algn="l"/>
                <a:tab pos="4641189" algn="l"/>
                <a:tab pos="5055915" algn="l"/>
                <a:tab pos="5470641" algn="l"/>
                <a:tab pos="5885367" algn="l"/>
                <a:tab pos="6300093" algn="l"/>
                <a:tab pos="6714820" algn="l"/>
                <a:tab pos="7129546" algn="l"/>
                <a:tab pos="7544272" algn="l"/>
                <a:tab pos="7958998" algn="l"/>
                <a:tab pos="8373724" algn="l"/>
              </a:tabLst>
              <a:defRPr/>
            </a:pPr>
            <a:r>
              <a:rPr lang="en-US" sz="3200" kern="0" dirty="0" smtClean="0">
                <a:latin typeface="Arial" panose="020B0604020202020204" pitchFamily="34" charset="0"/>
                <a:cs typeface="Arial" panose="020B0604020202020204" pitchFamily="34" charset="0"/>
              </a:rPr>
              <a:t>LBP</a:t>
            </a:r>
            <a:r>
              <a:rPr lang="ja-JP" altLang="en-US" sz="3200" kern="0" dirty="0" smtClean="0">
                <a:latin typeface="Arial" panose="020B0604020202020204" pitchFamily="34" charset="0"/>
                <a:cs typeface="Arial" panose="020B0604020202020204" pitchFamily="34" charset="0"/>
              </a:rPr>
              <a:t>の</a:t>
            </a:r>
            <a:r>
              <a:rPr lang="en-US" sz="3200" kern="0" dirty="0" smtClean="0">
                <a:latin typeface="Arial" panose="020B0604020202020204" pitchFamily="34" charset="0"/>
                <a:cs typeface="Arial" panose="020B0604020202020204" pitchFamily="34" charset="0"/>
              </a:rPr>
              <a:t>58</a:t>
            </a:r>
            <a:r>
              <a:rPr lang="en-US" sz="3200" kern="0" dirty="0">
                <a:latin typeface="Arial" panose="020B0604020202020204" pitchFamily="34" charset="0"/>
                <a:cs typeface="Arial" panose="020B0604020202020204" pitchFamily="34" charset="0"/>
              </a:rPr>
              <a:t>% - 70% </a:t>
            </a:r>
            <a:r>
              <a:rPr lang="ja-JP" altLang="en-US" sz="3200" kern="0" dirty="0" smtClean="0">
                <a:latin typeface="Arial" panose="020B0604020202020204" pitchFamily="34" charset="0"/>
                <a:cs typeface="Arial" panose="020B0604020202020204" pitchFamily="34" charset="0"/>
              </a:rPr>
              <a:t>が子と接触不能になった</a:t>
            </a:r>
            <a:endParaRPr lang="en-US" altLang="ja-JP" sz="3200" kern="0" dirty="0" smtClean="0">
              <a:latin typeface="Arial" panose="020B0604020202020204" pitchFamily="34" charset="0"/>
              <a:cs typeface="Arial" panose="020B0604020202020204" pitchFamily="34" charset="0"/>
            </a:endParaRPr>
          </a:p>
          <a:p>
            <a:pPr marL="1028700" indent="-457200">
              <a:lnSpc>
                <a:spcPct val="95000"/>
              </a:lnSpc>
              <a:buFont typeface="Arial" panose="020B0604020202020204" pitchFamily="34" charset="0"/>
              <a:buChar char="•"/>
              <a:tabLst>
                <a:tab pos="106562" algn="l"/>
                <a:tab pos="493928" algn="l"/>
                <a:tab pos="908654" algn="l"/>
                <a:tab pos="1323380" algn="l"/>
                <a:tab pos="1738106" algn="l"/>
                <a:tab pos="2152832" algn="l"/>
                <a:tab pos="2567558" algn="l"/>
                <a:tab pos="2982284" algn="l"/>
                <a:tab pos="3397011" algn="l"/>
                <a:tab pos="3811737" algn="l"/>
                <a:tab pos="4226463" algn="l"/>
                <a:tab pos="4641189" algn="l"/>
                <a:tab pos="5055915" algn="l"/>
                <a:tab pos="5470641" algn="l"/>
                <a:tab pos="5885367" algn="l"/>
                <a:tab pos="6300093" algn="l"/>
                <a:tab pos="6714820" algn="l"/>
                <a:tab pos="7129546" algn="l"/>
                <a:tab pos="7544272" algn="l"/>
                <a:tab pos="7958998" algn="l"/>
                <a:tab pos="8373724" algn="l"/>
              </a:tabLst>
              <a:defRPr/>
            </a:pPr>
            <a:endParaRPr lang="en-US" sz="3200" kern="0" dirty="0">
              <a:latin typeface="Arial" panose="020B0604020202020204" pitchFamily="34" charset="0"/>
              <a:cs typeface="Arial" panose="020B0604020202020204" pitchFamily="34" charset="0"/>
            </a:endParaRPr>
          </a:p>
          <a:p>
            <a:pPr marL="1028700" indent="-457200">
              <a:lnSpc>
                <a:spcPct val="95000"/>
              </a:lnSpc>
              <a:buFont typeface="Arial" panose="020B0604020202020204" pitchFamily="34" charset="0"/>
              <a:buChar char="•"/>
              <a:tabLst>
                <a:tab pos="106562" algn="l"/>
                <a:tab pos="493928" algn="l"/>
                <a:tab pos="908654" algn="l"/>
                <a:tab pos="1323380" algn="l"/>
                <a:tab pos="1738106" algn="l"/>
                <a:tab pos="2152832" algn="l"/>
                <a:tab pos="2567558" algn="l"/>
                <a:tab pos="2982284" algn="l"/>
                <a:tab pos="3397011" algn="l"/>
                <a:tab pos="3811737" algn="l"/>
                <a:tab pos="4226463" algn="l"/>
                <a:tab pos="4641189" algn="l"/>
                <a:tab pos="5055915" algn="l"/>
                <a:tab pos="5470641" algn="l"/>
                <a:tab pos="5885367" algn="l"/>
                <a:tab pos="6300093" algn="l"/>
                <a:tab pos="6714820" algn="l"/>
                <a:tab pos="7129546" algn="l"/>
                <a:tab pos="7544272" algn="l"/>
                <a:tab pos="7958998" algn="l"/>
                <a:tab pos="8373724" algn="l"/>
              </a:tabLst>
              <a:defRPr/>
            </a:pPr>
            <a:r>
              <a:rPr lang="ja-JP" altLang="en-US" sz="3200" kern="0" dirty="0" smtClean="0">
                <a:latin typeface="Arial" panose="020B0604020202020204" pitchFamily="34" charset="0"/>
                <a:cs typeface="Arial" panose="020B0604020202020204" pitchFamily="34" charset="0"/>
              </a:rPr>
              <a:t>人権侵害である</a:t>
            </a:r>
            <a:endParaRPr lang="en-US" sz="3200" kern="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24384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8020" y="613479"/>
            <a:ext cx="10579476" cy="5416868"/>
          </a:xfrm>
          <a:prstGeom prst="rect">
            <a:avLst/>
          </a:prstGeom>
        </p:spPr>
        <p:txBody>
          <a:bodyPr wrap="square">
            <a:spAutoFit/>
          </a:bodyPr>
          <a:lstStyle/>
          <a:p>
            <a:pPr algn="ctr"/>
            <a:r>
              <a:rPr lang="ja-JP" altLang="en-US" sz="4400" dirty="0" smtClean="0">
                <a:solidFill>
                  <a:prstClr val="black"/>
                </a:solidFill>
                <a:latin typeface="Arial" panose="020B0604020202020204" pitchFamily="34" charset="0"/>
                <a:cs typeface="Arial" panose="020B0604020202020204" pitchFamily="34" charset="0"/>
              </a:rPr>
              <a:t>拉致における親の疎外化</a:t>
            </a:r>
            <a:endParaRPr lang="en-US" sz="4400" dirty="0" smtClean="0">
              <a:solidFill>
                <a:prstClr val="black"/>
              </a:solidFill>
              <a:latin typeface="Arial" panose="020B0604020202020204" pitchFamily="34" charset="0"/>
              <a:cs typeface="Arial" panose="020B0604020202020204" pitchFamily="34" charset="0"/>
            </a:endParaRPr>
          </a:p>
          <a:p>
            <a:pPr algn="ctr"/>
            <a:endParaRPr lang="en-US" sz="1000" dirty="0" smtClean="0">
              <a:solidFill>
                <a:prstClr val="black"/>
              </a:solidFill>
              <a:latin typeface="Arial" panose="020B0604020202020204" pitchFamily="34" charset="0"/>
              <a:cs typeface="Arial" panose="020B0604020202020204" pitchFamily="34" charset="0"/>
            </a:endParaRPr>
          </a:p>
          <a:p>
            <a:pPr marL="571500" indent="-571500">
              <a:buFont typeface="Arial" panose="020B0604020202020204" pitchFamily="34" charset="0"/>
              <a:buChar char="•"/>
            </a:pPr>
            <a:endParaRPr lang="en-US" sz="3600" dirty="0" smtClean="0">
              <a:solidFill>
                <a:prstClr val="black"/>
              </a:solidFill>
              <a:latin typeface="Arial" panose="020B0604020202020204" pitchFamily="34" charset="0"/>
              <a:cs typeface="Arial" panose="020B0604020202020204" pitchFamily="34" charset="0"/>
            </a:endParaRPr>
          </a:p>
          <a:p>
            <a:pPr marL="571500" indent="-571500" algn="just">
              <a:buFont typeface="Arial" panose="020B0604020202020204" pitchFamily="34" charset="0"/>
              <a:buChar char="•"/>
            </a:pPr>
            <a:r>
              <a:rPr lang="ja-JP" altLang="en-US" sz="3200" dirty="0" smtClean="0">
                <a:solidFill>
                  <a:prstClr val="black"/>
                </a:solidFill>
                <a:latin typeface="Arial" panose="020B0604020202020204" pitchFamily="34" charset="0"/>
                <a:cs typeface="Arial" panose="020B0604020202020204" pitchFamily="34" charset="0"/>
              </a:rPr>
              <a:t>目的は子供を心理的にコントロールすることである。</a:t>
            </a:r>
            <a:endParaRPr lang="en-US" altLang="ja-JP" sz="3200" dirty="0" smtClean="0">
              <a:solidFill>
                <a:prstClr val="black"/>
              </a:solidFill>
              <a:latin typeface="Arial" panose="020B0604020202020204" pitchFamily="34" charset="0"/>
              <a:cs typeface="Arial" panose="020B0604020202020204" pitchFamily="34" charset="0"/>
            </a:endParaRPr>
          </a:p>
          <a:p>
            <a:pPr marL="571500" indent="-571500" algn="just">
              <a:buFont typeface="Arial" panose="020B0604020202020204" pitchFamily="34" charset="0"/>
              <a:buChar char="•"/>
            </a:pPr>
            <a:endParaRPr lang="en-US" sz="3200" dirty="0">
              <a:solidFill>
                <a:prstClr val="black"/>
              </a:solidFill>
              <a:latin typeface="Arial" panose="020B0604020202020204" pitchFamily="34" charset="0"/>
              <a:cs typeface="Arial" panose="020B0604020202020204" pitchFamily="34" charset="0"/>
            </a:endParaRPr>
          </a:p>
          <a:p>
            <a:pPr marL="571500" indent="-571500" algn="just">
              <a:buFont typeface="Arial" panose="020B0604020202020204" pitchFamily="34" charset="0"/>
              <a:buChar char="•"/>
            </a:pPr>
            <a:r>
              <a:rPr lang="ja-JP" altLang="en-US" sz="3200" dirty="0" smtClean="0">
                <a:solidFill>
                  <a:prstClr val="black"/>
                </a:solidFill>
                <a:latin typeface="Arial" panose="020B0604020202020204" pitchFamily="34" charset="0"/>
                <a:cs typeface="Arial" panose="020B0604020202020204" pitchFamily="34" charset="0"/>
              </a:rPr>
              <a:t>”見えない監獄”を作り、子供が</a:t>
            </a:r>
            <a:r>
              <a:rPr lang="en-US" altLang="ja-JP" sz="3200" dirty="0" smtClean="0">
                <a:solidFill>
                  <a:prstClr val="black"/>
                </a:solidFill>
                <a:latin typeface="Arial" panose="020B0604020202020204" pitchFamily="34" charset="0"/>
                <a:cs typeface="Arial" panose="020B0604020202020204" pitchFamily="34" charset="0"/>
              </a:rPr>
              <a:t>LBP</a:t>
            </a:r>
            <a:r>
              <a:rPr lang="ja-JP" altLang="en-US" sz="3200" dirty="0" smtClean="0">
                <a:solidFill>
                  <a:prstClr val="black"/>
                </a:solidFill>
                <a:latin typeface="Arial" panose="020B0604020202020204" pitchFamily="34" charset="0"/>
                <a:cs typeface="Arial" panose="020B0604020202020204" pitchFamily="34" charset="0"/>
              </a:rPr>
              <a:t>の所に戻らないようにする</a:t>
            </a:r>
            <a:endParaRPr lang="en-US" altLang="ja-JP" sz="3200" dirty="0" smtClean="0">
              <a:solidFill>
                <a:prstClr val="black"/>
              </a:solidFill>
              <a:latin typeface="Arial" panose="020B0604020202020204" pitchFamily="34" charset="0"/>
              <a:cs typeface="Arial" panose="020B0604020202020204" pitchFamily="34" charset="0"/>
            </a:endParaRPr>
          </a:p>
          <a:p>
            <a:pPr marL="571500" indent="-571500" algn="just">
              <a:buFont typeface="Arial" panose="020B0604020202020204" pitchFamily="34" charset="0"/>
              <a:buChar char="•"/>
            </a:pPr>
            <a:endParaRPr lang="en-US" sz="3200" dirty="0" smtClean="0">
              <a:solidFill>
                <a:prstClr val="black"/>
              </a:solidFill>
              <a:latin typeface="Arial" panose="020B0604020202020204" pitchFamily="34" charset="0"/>
              <a:cs typeface="Arial" panose="020B0604020202020204" pitchFamily="34" charset="0"/>
            </a:endParaRPr>
          </a:p>
          <a:p>
            <a:pPr marL="571500" indent="-571500">
              <a:buFont typeface="Arial" panose="020B0604020202020204" pitchFamily="34" charset="0"/>
              <a:buChar char="•"/>
            </a:pPr>
            <a:r>
              <a:rPr lang="ja-JP" altLang="en-US" sz="3200" dirty="0" smtClean="0">
                <a:solidFill>
                  <a:prstClr val="black"/>
                </a:solidFill>
                <a:latin typeface="Arial" panose="020B0604020202020204" pitchFamily="34" charset="0"/>
                <a:cs typeface="Arial" panose="020B0604020202020204" pitchFamily="34" charset="0"/>
              </a:rPr>
              <a:t>疎外化された親を傷つけ、子と親の心理的に関係にヒビを入れ、破壊する</a:t>
            </a:r>
            <a:endParaRPr lang="en-US" sz="3200" dirty="0">
              <a:solidFill>
                <a:prstClr val="black"/>
              </a:solidFill>
              <a:latin typeface="Arial" panose="020B0604020202020204" pitchFamily="34" charset="0"/>
              <a:cs typeface="Arial" panose="020B0604020202020204" pitchFamily="34" charset="0"/>
            </a:endParaRPr>
          </a:p>
          <a:p>
            <a:pPr marL="571500" indent="-571500">
              <a:buFont typeface="Arial" panose="020B0604020202020204" pitchFamily="34" charset="0"/>
              <a:buChar char="•"/>
            </a:pPr>
            <a:endParaRPr lang="en-US" sz="32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3048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309420"/>
          </a:xfrm>
          <a:prstGeom prst="rect">
            <a:avLst/>
          </a:prstGeom>
        </p:spPr>
        <p:txBody>
          <a:bodyPr wrap="square">
            <a:spAutoFit/>
          </a:bodyPr>
          <a:lstStyle/>
          <a:p>
            <a:pPr algn="ctr"/>
            <a:r>
              <a:rPr lang="ja-JP" altLang="en-US" sz="4400" dirty="0" smtClean="0">
                <a:solidFill>
                  <a:prstClr val="black"/>
                </a:solidFill>
                <a:latin typeface="Arial" panose="020B0604020202020204" pitchFamily="34" charset="0"/>
                <a:cs typeface="Arial" panose="020B0604020202020204" pitchFamily="34" charset="0"/>
              </a:rPr>
              <a:t>置き去りにされた親</a:t>
            </a:r>
            <a:r>
              <a:rPr lang="en-US" sz="4400" dirty="0" smtClean="0">
                <a:solidFill>
                  <a:prstClr val="black"/>
                </a:solidFill>
                <a:latin typeface="Arial" panose="020B0604020202020204" pitchFamily="34" charset="0"/>
                <a:cs typeface="Arial" panose="020B0604020202020204" pitchFamily="34" charset="0"/>
              </a:rPr>
              <a:t>- LBP - </a:t>
            </a:r>
            <a:r>
              <a:rPr lang="ja-JP" altLang="en-US" sz="4400" dirty="0" smtClean="0">
                <a:solidFill>
                  <a:prstClr val="black"/>
                </a:solidFill>
                <a:latin typeface="Arial" panose="020B0604020202020204" pitchFamily="34" charset="0"/>
                <a:cs typeface="Arial" panose="020B0604020202020204" pitchFamily="34" charset="0"/>
              </a:rPr>
              <a:t>疎外化された親</a:t>
            </a:r>
            <a:endParaRPr lang="en-US" altLang="ja-JP" sz="4400" dirty="0" smtClean="0">
              <a:solidFill>
                <a:prstClr val="black"/>
              </a:solidFill>
              <a:latin typeface="Arial" panose="020B0604020202020204" pitchFamily="34" charset="0"/>
              <a:cs typeface="Arial" panose="020B0604020202020204" pitchFamily="34" charset="0"/>
            </a:endParaRPr>
          </a:p>
          <a:p>
            <a:pPr algn="ctr"/>
            <a:endParaRPr lang="en-US" sz="2000" dirty="0" smtClean="0">
              <a:solidFill>
                <a:prstClr val="black"/>
              </a:solidFill>
              <a:latin typeface="Arial" panose="020B0604020202020204" pitchFamily="34" charset="0"/>
              <a:cs typeface="Arial" panose="020B0604020202020204" pitchFamily="34" charset="0"/>
            </a:endParaRPr>
          </a:p>
          <a:p>
            <a:pPr algn="ctr"/>
            <a:endParaRPr lang="en-US" sz="1000" dirty="0" smtClean="0">
              <a:solidFill>
                <a:prstClr val="black"/>
              </a:solidFill>
              <a:latin typeface="Arial" panose="020B0604020202020204" pitchFamily="34" charset="0"/>
              <a:cs typeface="Arial" panose="020B0604020202020204" pitchFamily="34" charset="0"/>
            </a:endParaRPr>
          </a:p>
          <a:p>
            <a:pPr marL="571500" indent="-571500" algn="just">
              <a:buFont typeface="Arial" panose="020B0604020202020204" pitchFamily="34" charset="0"/>
              <a:buChar char="•"/>
            </a:pPr>
            <a:r>
              <a:rPr lang="ja-JP" altLang="en-US" sz="3000" dirty="0" smtClean="0">
                <a:solidFill>
                  <a:prstClr val="black"/>
                </a:solidFill>
                <a:latin typeface="Arial" panose="020B0604020202020204" pitchFamily="34" charset="0"/>
                <a:cs typeface="Arial" panose="020B0604020202020204" pitchFamily="34" charset="0"/>
              </a:rPr>
              <a:t>様々なステージのトラウマ、</a:t>
            </a:r>
            <a:r>
              <a:rPr lang="en-US" altLang="ja-JP" sz="3000" dirty="0" smtClean="0">
                <a:solidFill>
                  <a:prstClr val="black"/>
                </a:solidFill>
                <a:latin typeface="Arial" panose="020B0604020202020204" pitchFamily="34" charset="0"/>
                <a:cs typeface="Arial" panose="020B0604020202020204" pitchFamily="34" charset="0"/>
              </a:rPr>
              <a:t>PTSD</a:t>
            </a:r>
            <a:r>
              <a:rPr lang="ja-JP" altLang="en-US" sz="3000" dirty="0" smtClean="0">
                <a:solidFill>
                  <a:prstClr val="black"/>
                </a:solidFill>
                <a:latin typeface="Arial" panose="020B0604020202020204" pitchFamily="34" charset="0"/>
                <a:cs typeface="Arial" panose="020B0604020202020204" pitchFamily="34" charset="0"/>
              </a:rPr>
              <a:t>、うつ、物質依存</a:t>
            </a:r>
            <a:endParaRPr lang="en-US" altLang="ja-JP" sz="3000" dirty="0" smtClean="0">
              <a:solidFill>
                <a:prstClr val="black"/>
              </a:solidFill>
              <a:latin typeface="Arial" panose="020B0604020202020204" pitchFamily="34" charset="0"/>
              <a:cs typeface="Arial" panose="020B0604020202020204" pitchFamily="34" charset="0"/>
            </a:endParaRPr>
          </a:p>
          <a:p>
            <a:pPr marL="571500" indent="-571500" algn="just">
              <a:buFont typeface="Arial" panose="020B0604020202020204" pitchFamily="34" charset="0"/>
              <a:buChar char="•"/>
            </a:pPr>
            <a:endParaRPr lang="en-US" sz="3000" dirty="0" smtClean="0">
              <a:solidFill>
                <a:prstClr val="black"/>
              </a:solidFill>
              <a:latin typeface="Arial" panose="020B0604020202020204" pitchFamily="34" charset="0"/>
              <a:cs typeface="Arial" panose="020B0604020202020204" pitchFamily="34" charset="0"/>
            </a:endParaRPr>
          </a:p>
          <a:p>
            <a:pPr marL="571500" indent="-571500">
              <a:buFont typeface="Arial" panose="020B0604020202020204" pitchFamily="34" charset="0"/>
              <a:buChar char="•"/>
            </a:pPr>
            <a:r>
              <a:rPr lang="ja-JP" altLang="en-US" sz="3000" dirty="0" smtClean="0">
                <a:solidFill>
                  <a:prstClr val="black"/>
                </a:solidFill>
                <a:latin typeface="Arial" panose="020B0604020202020204" pitchFamily="34" charset="0"/>
                <a:cs typeface="Arial" panose="020B0604020202020204" pitchFamily="34" charset="0"/>
              </a:rPr>
              <a:t>深く影響を与え、時に、深刻な障害になる</a:t>
            </a:r>
            <a:endParaRPr lang="en-US" altLang="ja-JP" sz="3000" dirty="0" smtClean="0">
              <a:solidFill>
                <a:prstClr val="black"/>
              </a:solidFill>
              <a:latin typeface="Arial" panose="020B0604020202020204" pitchFamily="34" charset="0"/>
              <a:cs typeface="Arial" panose="020B0604020202020204" pitchFamily="34" charset="0"/>
            </a:endParaRPr>
          </a:p>
          <a:p>
            <a:endParaRPr lang="en-US" sz="3000" dirty="0" smtClean="0">
              <a:solidFill>
                <a:prstClr val="black"/>
              </a:solidFill>
              <a:latin typeface="Arial" panose="020B0604020202020204" pitchFamily="34" charset="0"/>
              <a:cs typeface="Arial" panose="020B0604020202020204" pitchFamily="34" charset="0"/>
            </a:endParaRPr>
          </a:p>
          <a:p>
            <a:pPr marL="571500" indent="-571500">
              <a:buFont typeface="Arial" panose="020B0604020202020204" pitchFamily="34" charset="0"/>
              <a:buChar char="•"/>
            </a:pPr>
            <a:r>
              <a:rPr lang="ja-JP" altLang="en-US" sz="3000" dirty="0" smtClean="0">
                <a:solidFill>
                  <a:prstClr val="black"/>
                </a:solidFill>
                <a:latin typeface="Arial" panose="020B0604020202020204" pitchFamily="34" charset="0"/>
                <a:cs typeface="Arial" panose="020B0604020202020204" pitchFamily="34" charset="0"/>
              </a:rPr>
              <a:t>活動、仕事、人間関係、自己管理、自給自足などの行為が機能不全や不能になる</a:t>
            </a:r>
            <a:endParaRPr lang="en-US" altLang="ja-JP" sz="3000" dirty="0" smtClean="0">
              <a:solidFill>
                <a:prstClr val="black"/>
              </a:solidFill>
              <a:latin typeface="Arial" panose="020B0604020202020204" pitchFamily="34" charset="0"/>
              <a:cs typeface="Arial" panose="020B0604020202020204" pitchFamily="34" charset="0"/>
            </a:endParaRPr>
          </a:p>
          <a:p>
            <a:pPr marL="571500" indent="-571500">
              <a:buFont typeface="Arial" panose="020B0604020202020204" pitchFamily="34" charset="0"/>
              <a:buChar char="•"/>
            </a:pPr>
            <a:endParaRPr lang="en-US" sz="3000" dirty="0">
              <a:solidFill>
                <a:prstClr val="black"/>
              </a:solidFill>
              <a:latin typeface="Arial" panose="020B0604020202020204" pitchFamily="34" charset="0"/>
              <a:cs typeface="Arial" panose="020B0604020202020204" pitchFamily="34" charset="0"/>
            </a:endParaRPr>
          </a:p>
          <a:p>
            <a:pPr marL="571500" indent="-571500" algn="just">
              <a:buFont typeface="Arial" panose="020B0604020202020204" pitchFamily="34" charset="0"/>
              <a:buChar char="•"/>
            </a:pPr>
            <a:r>
              <a:rPr lang="ja-JP" altLang="en-US" sz="3000" dirty="0" smtClean="0">
                <a:solidFill>
                  <a:prstClr val="black"/>
                </a:solidFill>
                <a:latin typeface="Arial" panose="020B0604020202020204" pitchFamily="34" charset="0"/>
                <a:cs typeface="Arial" panose="020B0604020202020204" pitchFamily="34" charset="0"/>
              </a:rPr>
              <a:t>政府やしつこい面会拒否、親権の干渉などにより、現状が一向に変わらない事に対する、反応的なうつや苦悩の発生</a:t>
            </a:r>
            <a:endParaRPr lang="en-US" sz="3000" dirty="0" smtClean="0">
              <a:solidFill>
                <a:prstClr val="black"/>
              </a:solidFill>
              <a:latin typeface="Arial" panose="020B0604020202020204" pitchFamily="34" charset="0"/>
              <a:cs typeface="Arial" panose="020B0604020202020204" pitchFamily="34" charset="0"/>
            </a:endParaRPr>
          </a:p>
          <a:p>
            <a:endParaRPr lang="en-US" sz="3000" dirty="0" smtClean="0">
              <a:solidFill>
                <a:prstClr val="black"/>
              </a:solidFill>
              <a:latin typeface="Arial" panose="020B0604020202020204" pitchFamily="34" charset="0"/>
              <a:cs typeface="Arial" panose="020B0604020202020204" pitchFamily="34" charset="0"/>
            </a:endParaRPr>
          </a:p>
          <a:p>
            <a:pPr marL="571500" indent="-571500">
              <a:buFont typeface="Arial" panose="020B0604020202020204" pitchFamily="34" charset="0"/>
              <a:buChar char="•"/>
            </a:pPr>
            <a:r>
              <a:rPr lang="ja-JP" altLang="en-US" sz="3000" dirty="0" smtClean="0">
                <a:solidFill>
                  <a:prstClr val="black"/>
                </a:solidFill>
                <a:latin typeface="Arial" panose="020B0604020202020204" pitchFamily="34" charset="0"/>
                <a:cs typeface="Arial" panose="020B0604020202020204" pitchFamily="34" charset="0"/>
              </a:rPr>
              <a:t>関係を絶たれ、疎外化された子供の身を案じる</a:t>
            </a:r>
            <a:endParaRPr lang="en-US" altLang="ja-JP" sz="3000" dirty="0" smtClean="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881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1161</TotalTime>
  <Words>2528</Words>
  <Application>Microsoft Office PowerPoint</Application>
  <PresentationFormat>Widescreen</PresentationFormat>
  <Paragraphs>212</Paragraphs>
  <Slides>22</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ＭＳ Ｐゴシック</vt:lpstr>
      <vt:lpstr>Arial</vt:lpstr>
      <vt:lpstr>Calibri</vt:lpstr>
      <vt:lpstr>Calibri Light</vt:lpstr>
      <vt:lpstr>Office Theme</vt:lpstr>
      <vt:lpstr>日本での親による子の拉致という          範疇における親の疎外化</vt:lpstr>
      <vt:lpstr>PowerPoint Presentation</vt:lpstr>
      <vt:lpstr>私の立場から見える様相</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この後は補足的スライド</vt:lpstr>
      <vt:lpstr>PowerPoint Presentation</vt:lpstr>
      <vt:lpstr>PowerPoint Presentation</vt:lpstr>
      <vt:lpstr>PowerPoint Presentation</vt:lpstr>
      <vt:lpstr>PowerPoint Presentation</vt:lpstr>
      <vt:lpstr>PowerPoint Presentation</vt:lpstr>
      <vt:lpstr>PowerPoint Presentation</vt:lpstr>
      <vt:lpstr>参考文献</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Parental Alienation within the Context of Parental Child Abduction in Japan</dc:title>
  <dc:creator>John Gomez</dc:creator>
  <cp:lastModifiedBy>John Gomez</cp:lastModifiedBy>
  <cp:revision>509</cp:revision>
  <dcterms:created xsi:type="dcterms:W3CDTF">2016-03-27T12:06:02Z</dcterms:created>
  <dcterms:modified xsi:type="dcterms:W3CDTF">2016-08-10T15:36:55Z</dcterms:modified>
</cp:coreProperties>
</file>